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59" r:id="rId2"/>
    <p:sldId id="379" r:id="rId3"/>
    <p:sldId id="435" r:id="rId4"/>
    <p:sldId id="420" r:id="rId5"/>
    <p:sldId id="442" r:id="rId6"/>
    <p:sldId id="437" r:id="rId7"/>
    <p:sldId id="438" r:id="rId8"/>
    <p:sldId id="439" r:id="rId9"/>
    <p:sldId id="440" r:id="rId10"/>
    <p:sldId id="425" r:id="rId11"/>
    <p:sldId id="443" r:id="rId12"/>
    <p:sldId id="444" r:id="rId13"/>
    <p:sldId id="445" r:id="rId14"/>
    <p:sldId id="447" r:id="rId15"/>
    <p:sldId id="446" r:id="rId16"/>
    <p:sldId id="436" r:id="rId1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GFIRE" initials="G" lastIdx="1" clrIdx="0">
    <p:extLst>
      <p:ext uri="{19B8F6BF-5375-455C-9EA6-DF929625EA0E}">
        <p15:presenceInfo xmlns:p15="http://schemas.microsoft.com/office/powerpoint/2012/main" userId="GGFI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E21"/>
    <a:srgbClr val="0000FF"/>
    <a:srgbClr val="D95C59"/>
    <a:srgbClr val="CCFFCC"/>
    <a:srgbClr val="554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3946" autoAdjust="0"/>
  </p:normalViewPr>
  <p:slideViewPr>
    <p:cSldViewPr showGuides="1">
      <p:cViewPr varScale="1">
        <p:scale>
          <a:sx n="119" d="100"/>
          <a:sy n="119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6A59F-A419-4E04-8876-91AF3C1F5F51}" type="datetimeFigureOut">
              <a:rPr lang="ko-KR" altLang="en-US" smtClean="0"/>
              <a:t>2024-01-23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BD891-2A73-4C6A-AE40-8B1F74477E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296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BB7D8-9530-4E1C-81C3-654F14DFE0DB}" type="datetimeFigureOut">
              <a:rPr lang="ko-KR" altLang="en-US" smtClean="0"/>
              <a:t>2024-01-23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96A40-5334-4588-B7A9-C76E13A35A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98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6A40-5334-4588-B7A9-C76E13A35AD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860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6A40-5334-4588-B7A9-C76E13A35AD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27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6A40-5334-4588-B7A9-C76E13A35AD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801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6A40-5334-4588-B7A9-C76E13A35AD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443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6A40-5334-4588-B7A9-C76E13A35AD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80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6A40-5334-4588-B7A9-C76E13A35AD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845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6A40-5334-4588-B7A9-C76E13A35AD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83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6A40-5334-4588-B7A9-C76E13A35AD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594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6A40-5334-4588-B7A9-C76E13A35AD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45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6A40-5334-4588-B7A9-C76E13A35AD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752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6A40-5334-4588-B7A9-C76E13A35AD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87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6A40-5334-4588-B7A9-C76E13A35AD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200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6A40-5334-4588-B7A9-C76E13A35AD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242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675-6478-45A7-BFE9-0CB88929631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81D-B865-47DF-8B7F-C81139D400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8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675-6478-45A7-BFE9-0CB88929631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81D-B865-47DF-8B7F-C81139D400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5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675-6478-45A7-BFE9-0CB88929631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81D-B865-47DF-8B7F-C81139D400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9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675-6478-45A7-BFE9-0CB88929631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81D-B865-47DF-8B7F-C81139D400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675-6478-45A7-BFE9-0CB88929631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81D-B865-47DF-8B7F-C81139D400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9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675-6478-45A7-BFE9-0CB88929631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81D-B865-47DF-8B7F-C81139D400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675-6478-45A7-BFE9-0CB88929631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81D-B865-47DF-8B7F-C81139D400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5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675-6478-45A7-BFE9-0CB88929631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81D-B865-47DF-8B7F-C81139D400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675-6478-45A7-BFE9-0CB88929631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81D-B865-47DF-8B7F-C81139D400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9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675-6478-45A7-BFE9-0CB88929631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81D-B865-47DF-8B7F-C81139D400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1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4675-6478-45A7-BFE9-0CB88929631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81D-B865-47DF-8B7F-C81139D400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C4675-6478-45A7-BFE9-0CB88929631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4481D-B865-47DF-8B7F-C81139D400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8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7153" y="165679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bg1"/>
                  </a:solidFill>
                </a:uFill>
                <a:latin typeface="+mj-lt"/>
                <a:ea typeface="경기천년바탕 Bold" panose="02020803020101020101" pitchFamily="18" charset="-127"/>
              </a:rPr>
              <a:t>2024</a:t>
            </a:r>
            <a:r>
              <a:rPr lang="ko-KR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bg1"/>
                  </a:solidFill>
                </a:uFill>
                <a:latin typeface="+mj-lt"/>
                <a:ea typeface="경기천년바탕 Bold" panose="02020803020101020101" pitchFamily="18" charset="-127"/>
              </a:rPr>
              <a:t>년</a:t>
            </a:r>
            <a:r>
              <a:rPr lang="en-US" altLang="ko-KR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bg1"/>
                  </a:solidFill>
                </a:uFill>
                <a:latin typeface="+mj-lt"/>
                <a:ea typeface="경기천년바탕 Bold" panose="02020803020101020101" pitchFamily="18" charset="-127"/>
              </a:rPr>
              <a:t> </a:t>
            </a:r>
            <a:r>
              <a:rPr lang="ko-KR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bg1"/>
                  </a:solidFill>
                </a:uFill>
                <a:latin typeface="+mj-lt"/>
                <a:ea typeface="경기천년바탕 Bold" panose="02020803020101020101" pitchFamily="18" charset="-127"/>
              </a:rPr>
              <a:t>공동주택</a:t>
            </a:r>
            <a:r>
              <a:rPr lang="ko-KR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+mj-lt"/>
                <a:ea typeface="경기천년바탕 Bold" panose="02020803020101020101" pitchFamily="18" charset="-127"/>
              </a:rPr>
              <a:t> </a:t>
            </a:r>
            <a:r>
              <a:rPr lang="ko-KR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+mj-lt"/>
                <a:ea typeface="경기천년바탕 Bold" panose="02020803020101020101" pitchFamily="18" charset="-127"/>
              </a:rPr>
              <a:t>관계자 </a:t>
            </a:r>
            <a:r>
              <a:rPr lang="ko-KR" altLang="en-US" sz="4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+mj-lt"/>
                <a:ea typeface="경기천년바탕 Bold" panose="02020803020101020101" pitchFamily="18" charset="-127"/>
              </a:rPr>
              <a:t>소집교육</a:t>
            </a:r>
            <a:endParaRPr lang="ko-KR" alt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tx2">
                    <a:lumMod val="75000"/>
                  </a:schemeClr>
                </a:solidFill>
              </a:uFill>
              <a:latin typeface="+mj-lt"/>
              <a:ea typeface="경기천년바탕 Bold" panose="02020803020101020101" pitchFamily="18" charset="-127"/>
            </a:endParaRPr>
          </a:p>
        </p:txBody>
      </p:sp>
      <p:sp>
        <p:nvSpPr>
          <p:cNvPr id="14" name="자유형 13"/>
          <p:cNvSpPr/>
          <p:nvPr/>
        </p:nvSpPr>
        <p:spPr>
          <a:xfrm>
            <a:off x="287524" y="2387541"/>
            <a:ext cx="8568952" cy="45719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7" name="자유형 16"/>
          <p:cNvSpPr/>
          <p:nvPr/>
        </p:nvSpPr>
        <p:spPr>
          <a:xfrm>
            <a:off x="287524" y="2446165"/>
            <a:ext cx="8568952" cy="45719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4455042"/>
            <a:ext cx="3024336" cy="121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2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932040" y="2204864"/>
            <a:ext cx="3528392" cy="86409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35496" y="2731924"/>
            <a:ext cx="9054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buSzPct val="100000"/>
              <a:defRPr/>
            </a:pPr>
            <a:r>
              <a:rPr lang="ko-KR" altLang="en-US" sz="40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업무수행에 관한 기록 </a:t>
            </a:r>
            <a:r>
              <a:rPr lang="en-US" altLang="ko-KR" sz="40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· </a:t>
            </a:r>
            <a:r>
              <a:rPr lang="ko-KR" altLang="en-US" sz="40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유지 </a:t>
            </a:r>
            <a:endParaRPr lang="ko-KR" altLang="en-US" sz="4000" b="1" kern="0" spc="-150" dirty="0">
              <a:gradFill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004D86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1" name="자유형 10"/>
          <p:cNvSpPr/>
          <p:nvPr/>
        </p:nvSpPr>
        <p:spPr>
          <a:xfrm>
            <a:off x="179512" y="3577684"/>
            <a:ext cx="8766350" cy="45719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2" name="Picture 3" descr="C:\Users\user\AppData\Local\Microsoft\Windows\Temporary Internet Files\Content.IE5\D10DFW69\%EB%8C%80%ED%95%9C%EB%AF%BC%EA%B5%AD_%EC%86%8C%EB%B0%A9%EA%B3%B5%EB%AC%B4%EC%9B%90_%EC%86%8C%EB%A7%A4%ED%91%9C%EC%9E%A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774" y="3623403"/>
            <a:ext cx="648072" cy="7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>
          <a:xfrm>
            <a:off x="248966" y="6597352"/>
            <a:ext cx="864351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자유형 28"/>
          <p:cNvSpPr/>
          <p:nvPr/>
        </p:nvSpPr>
        <p:spPr>
          <a:xfrm>
            <a:off x="443045" y="692696"/>
            <a:ext cx="8334302" cy="0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30" name="Picture 3" descr="C:\Users\user\AppData\Local\Microsoft\Windows\Temporary Internet Files\Content.IE5\D10DFW69\%EB%8C%80%ED%95%9C%EB%AF%BC%EA%B5%AD_%EC%86%8C%EB%B0%A9%EA%B3%B5%EB%AC%B4%EC%9B%90_%EC%86%8C%EB%A7%A4%ED%91%9C%EC%9E%A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46" y="56689"/>
            <a:ext cx="504056" cy="5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2185" y="21044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업무수행기록표 안내</a:t>
            </a:r>
            <a:endParaRPr lang="ko-KR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2" name="_x37753818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966" y="763874"/>
            <a:ext cx="5043114" cy="58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92661" y="2204864"/>
            <a:ext cx="3697822" cy="2031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□ 월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회 이상 작성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·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관리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□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업무수행 기록 중 정비가 필요한 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사항 발생시 관계인에게 즉시 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알리고 내용 기록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□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작성한 날부터 </a:t>
            </a:r>
            <a:r>
              <a:rPr lang="en-US" altLang="ko-K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년간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보관</a:t>
            </a:r>
            <a:endPara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25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>
          <a:xfrm>
            <a:off x="248966" y="6597352"/>
            <a:ext cx="864351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자유형 28"/>
          <p:cNvSpPr/>
          <p:nvPr/>
        </p:nvSpPr>
        <p:spPr>
          <a:xfrm>
            <a:off x="443045" y="692696"/>
            <a:ext cx="8334302" cy="0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30" name="Picture 3" descr="C:\Users\user\AppData\Local\Microsoft\Windows\Temporary Internet Files\Content.IE5\D10DFW69\%EB%8C%80%ED%95%9C%EB%AF%BC%EA%B5%AD_%EC%86%8C%EB%B0%A9%EA%B3%B5%EB%AC%B4%EC%9B%90_%EC%86%8C%EB%A7%A4%ED%91%9C%EC%9E%A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46" y="56689"/>
            <a:ext cx="504056" cy="5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2185" y="21044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벌칙</a:t>
            </a:r>
            <a:endParaRPr lang="ko-KR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4552"/>
              </p:ext>
            </p:extLst>
          </p:nvPr>
        </p:nvGraphicFramePr>
        <p:xfrm>
          <a:off x="449328" y="1700808"/>
          <a:ext cx="8288546" cy="727223"/>
        </p:xfrm>
        <a:graphic>
          <a:graphicData uri="http://schemas.openxmlformats.org/drawingml/2006/table">
            <a:tbl>
              <a:tblPr/>
              <a:tblGrid>
                <a:gridCol w="8288546">
                  <a:extLst>
                    <a:ext uri="{9D8B030D-6E8A-4147-A177-3AD203B41FA5}">
                      <a16:colId xmlns:a16="http://schemas.microsoft.com/office/drawing/2014/main" val="4076294888"/>
                    </a:ext>
                  </a:extLst>
                </a:gridCol>
              </a:tblGrid>
              <a:tr h="727223">
                <a:tc>
                  <a:txBody>
                    <a:bodyPr/>
                    <a:lstStyle/>
                    <a:p>
                      <a:pPr marL="152400" marR="0" lvl="0" indent="-152400" algn="just" defTabSz="914400" rtl="0" eaLnBrk="1" fontAlgn="base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0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3. </a:t>
                      </a:r>
                      <a:r>
                        <a:rPr lang="ko-KR" altLang="en-US" sz="16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6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24</a:t>
                      </a:r>
                      <a:r>
                        <a:rPr lang="ko-KR" altLang="en-US" sz="16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조제</a:t>
                      </a:r>
                      <a:r>
                        <a:rPr lang="en-US" altLang="ko-KR" sz="16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ko-KR" altLang="en-US" sz="16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항</a:t>
                      </a:r>
                      <a:r>
                        <a:rPr lang="ko-KR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 따른 소방안전관리업무를 하지 아니한 특정소방대상물의 관계인 또는        </a:t>
                      </a:r>
                      <a:endParaRPr lang="en-US" altLang="ko-KR" sz="1600" b="0" i="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52400" marR="0" lvl="0" indent="-152400" algn="just" defTabSz="914400" rtl="0" eaLnBrk="1" fontAlgn="base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</a:t>
                      </a:r>
                      <a:r>
                        <a:rPr lang="ko-KR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소방안전관리대상물의 소방안전관리자</a:t>
                      </a:r>
                      <a:endParaRPr lang="en-US" altLang="ko-KR" sz="1600" b="0" i="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376649"/>
                  </a:ext>
                </a:extLst>
              </a:tr>
            </a:tbl>
          </a:graphicData>
        </a:graphic>
      </p:graphicFrame>
      <p:sp>
        <p:nvSpPr>
          <p:cNvPr id="19" name="모서리가 둥근 직사각형 18"/>
          <p:cNvSpPr/>
          <p:nvPr/>
        </p:nvSpPr>
        <p:spPr>
          <a:xfrm>
            <a:off x="218515" y="2724579"/>
            <a:ext cx="8621465" cy="378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193" y="772146"/>
            <a:ext cx="8253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□ 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화재의 예방 및 안전관리에 관한 법률</a:t>
            </a:r>
            <a:endParaRPr lang="en-US" altLang="ko-K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endParaRPr lang="en-US" altLang="ko-K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52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조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과태료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항제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endParaRPr lang="en-US" altLang="ko-K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7638" y="2982171"/>
            <a:ext cx="854198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000" b="1" dirty="0" smtClean="0"/>
              <a:t>&lt;</a:t>
            </a:r>
            <a:r>
              <a:rPr lang="ko-KR" altLang="en-US" sz="2000" b="1" dirty="0" smtClean="0"/>
              <a:t>과태료 부과기준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동법 시행령 별표</a:t>
            </a:r>
            <a:r>
              <a:rPr lang="en-US" altLang="ko-KR" sz="2000" b="1" dirty="0" smtClean="0"/>
              <a:t>5)&gt;</a:t>
            </a:r>
          </a:p>
          <a:p>
            <a:pPr algn="ctr" fontAlgn="base"/>
            <a:endParaRPr lang="en-US" altLang="ko-KR" sz="1000" dirty="0"/>
          </a:p>
          <a:p>
            <a:pPr marL="342900" indent="-342900" algn="ctr" fontAlgn="base">
              <a:buAutoNum type="arabicPeriod"/>
            </a:pPr>
            <a:endParaRPr lang="en-US" altLang="ko-KR" sz="500" dirty="0" smtClean="0"/>
          </a:p>
          <a:p>
            <a:pPr algn="ctr" fontAlgn="base"/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</a:t>
            </a:r>
            <a:r>
              <a:rPr lang="en-US" altLang="ko-KR" dirty="0" smtClean="0"/>
              <a:t>) 100</a:t>
            </a:r>
            <a:r>
              <a:rPr lang="ko-KR" altLang="en-US" dirty="0" smtClean="0"/>
              <a:t>만원  →</a:t>
            </a:r>
            <a:r>
              <a:rPr lang="en-US" altLang="ko-KR" dirty="0" smtClean="0"/>
              <a:t>  2</a:t>
            </a:r>
            <a:r>
              <a:rPr lang="ko-KR" altLang="en-US" dirty="0" smtClean="0"/>
              <a:t>차</a:t>
            </a:r>
            <a:r>
              <a:rPr lang="en-US" altLang="ko-KR" dirty="0" smtClean="0"/>
              <a:t>) 200</a:t>
            </a:r>
            <a:r>
              <a:rPr lang="ko-KR" altLang="en-US" dirty="0" smtClean="0"/>
              <a:t>만원</a:t>
            </a:r>
            <a:r>
              <a:rPr lang="ko-KR" altLang="en-US" dirty="0"/>
              <a:t> →</a:t>
            </a:r>
            <a:r>
              <a:rPr lang="en-US" altLang="ko-KR" dirty="0" smtClean="0"/>
              <a:t>  3</a:t>
            </a:r>
            <a:r>
              <a:rPr lang="ko-KR" altLang="en-US" dirty="0" smtClean="0"/>
              <a:t>차</a:t>
            </a:r>
            <a:r>
              <a:rPr lang="en-US" altLang="ko-KR" dirty="0" smtClean="0"/>
              <a:t>) 300</a:t>
            </a:r>
            <a:r>
              <a:rPr lang="ko-KR" altLang="en-US" dirty="0" smtClean="0"/>
              <a:t>만원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58256" y="4747003"/>
            <a:ext cx="854198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000" b="1" dirty="0" smtClean="0"/>
              <a:t>&lt;</a:t>
            </a:r>
            <a:r>
              <a:rPr lang="ko-KR" altLang="en-US" sz="2000" b="1" dirty="0" smtClean="0"/>
              <a:t>소방안전관리자 자격의 정지 및 취소 기준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동법 시행규칙 별표</a:t>
            </a:r>
            <a:r>
              <a:rPr lang="en-US" altLang="ko-KR" sz="2000" b="1" dirty="0"/>
              <a:t>3</a:t>
            </a:r>
            <a:r>
              <a:rPr lang="en-US" altLang="ko-KR" sz="2000" b="1" dirty="0" smtClean="0"/>
              <a:t>)&gt;</a:t>
            </a:r>
          </a:p>
          <a:p>
            <a:pPr algn="ctr" fontAlgn="base"/>
            <a:endParaRPr lang="en-US" altLang="ko-KR" sz="1000" dirty="0"/>
          </a:p>
          <a:p>
            <a:pPr marL="342900" indent="-342900" algn="ctr" fontAlgn="base">
              <a:buAutoNum type="arabicPeriod"/>
            </a:pPr>
            <a:endParaRPr lang="en-US" altLang="ko-KR" sz="500" dirty="0" smtClean="0"/>
          </a:p>
          <a:p>
            <a:pPr algn="ctr" fontAlgn="base"/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</a:t>
            </a:r>
            <a:r>
              <a:rPr lang="en-US" altLang="ko-KR" dirty="0" smtClean="0"/>
              <a:t>) </a:t>
            </a:r>
            <a:r>
              <a:rPr lang="ko-KR" altLang="en-US" dirty="0" smtClean="0"/>
              <a:t>경고  →</a:t>
            </a:r>
            <a:r>
              <a:rPr lang="en-US" altLang="ko-KR" dirty="0" smtClean="0"/>
              <a:t>  2</a:t>
            </a:r>
            <a:r>
              <a:rPr lang="ko-KR" altLang="en-US" dirty="0" smtClean="0"/>
              <a:t>차</a:t>
            </a:r>
            <a:r>
              <a:rPr lang="en-US" altLang="ko-KR" dirty="0" smtClean="0"/>
              <a:t>) </a:t>
            </a:r>
            <a:r>
              <a:rPr lang="ko-KR" altLang="en-US" dirty="0" smtClean="0"/>
              <a:t>자격정지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개월 </a:t>
            </a:r>
            <a:r>
              <a:rPr lang="ko-KR" altLang="en-US" dirty="0"/>
              <a:t>→</a:t>
            </a:r>
            <a:r>
              <a:rPr lang="en-US" altLang="ko-KR" dirty="0" smtClean="0"/>
              <a:t>  3</a:t>
            </a:r>
            <a:r>
              <a:rPr lang="ko-KR" altLang="en-US" dirty="0" smtClean="0"/>
              <a:t>차</a:t>
            </a:r>
            <a:r>
              <a:rPr lang="en-US" altLang="ko-KR" dirty="0" smtClean="0"/>
              <a:t>) </a:t>
            </a:r>
            <a:r>
              <a:rPr lang="ko-KR" altLang="en-US" dirty="0" smtClean="0"/>
              <a:t>자격정지 </a:t>
            </a:r>
            <a:r>
              <a:rPr lang="en-US" altLang="ko-KR" dirty="0" smtClean="0"/>
              <a:t>6</a:t>
            </a:r>
            <a:r>
              <a:rPr lang="ko-KR" altLang="en-US" dirty="0" smtClean="0"/>
              <a:t>개월</a:t>
            </a:r>
          </a:p>
        </p:txBody>
      </p:sp>
    </p:spTree>
    <p:extLst>
      <p:ext uri="{BB962C8B-B14F-4D97-AF65-F5344CB8AC3E}">
        <p14:creationId xmlns:p14="http://schemas.microsoft.com/office/powerpoint/2010/main" val="27988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932040" y="2204864"/>
            <a:ext cx="3528392" cy="7920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35496" y="2731924"/>
            <a:ext cx="9054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buSzPct val="100000"/>
              <a:defRPr/>
            </a:pPr>
            <a:r>
              <a:rPr lang="ko-KR" altLang="en-US" sz="40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소방시설 폐쇄 </a:t>
            </a:r>
            <a:r>
              <a:rPr lang="en-US" altLang="ko-KR" sz="40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· </a:t>
            </a:r>
            <a:r>
              <a:rPr lang="ko-KR" altLang="en-US" sz="40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차단 행동요령</a:t>
            </a:r>
            <a:r>
              <a:rPr lang="en-US" altLang="ko-KR" sz="40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endParaRPr lang="ko-KR" altLang="en-US" sz="4000" b="1" kern="0" spc="-150" dirty="0">
              <a:gradFill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004D86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1" name="자유형 10"/>
          <p:cNvSpPr/>
          <p:nvPr/>
        </p:nvSpPr>
        <p:spPr>
          <a:xfrm>
            <a:off x="179512" y="3577684"/>
            <a:ext cx="8766350" cy="45719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2" name="Picture 3" descr="C:\Users\user\AppData\Local\Microsoft\Windows\Temporary Internet Files\Content.IE5\D10DFW69\%EB%8C%80%ED%95%9C%EB%AF%BC%EA%B5%AD_%EC%86%8C%EB%B0%A9%EA%B3%B5%EB%AC%B4%EC%9B%90_%EC%86%8C%EB%A7%A4%ED%91%9C%EC%9E%A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774" y="3623403"/>
            <a:ext cx="648072" cy="7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5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>
          <a:xfrm>
            <a:off x="248966" y="6597352"/>
            <a:ext cx="864351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자유형 28"/>
          <p:cNvSpPr/>
          <p:nvPr/>
        </p:nvSpPr>
        <p:spPr>
          <a:xfrm>
            <a:off x="443045" y="692696"/>
            <a:ext cx="8334302" cy="0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30" name="Picture 3" descr="C:\Users\user\AppData\Local\Microsoft\Windows\Temporary Internet Files\Content.IE5\D10DFW69\%EB%8C%80%ED%95%9C%EB%AF%BC%EA%B5%AD_%EC%86%8C%EB%B0%A9%EA%B3%B5%EB%AC%B4%EC%9B%90_%EC%86%8C%EB%A7%A4%ED%91%9C%EC%9E%A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46" y="56689"/>
            <a:ext cx="504056" cy="5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2185" y="21044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소방시설공사업 </a:t>
            </a:r>
            <a:r>
              <a:rPr lang="ko-KR" altLang="en-US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법령사항</a:t>
            </a:r>
            <a:endParaRPr lang="ko-KR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19991"/>
              </p:ext>
            </p:extLst>
          </p:nvPr>
        </p:nvGraphicFramePr>
        <p:xfrm>
          <a:off x="449328" y="1700808"/>
          <a:ext cx="8288546" cy="1163574"/>
        </p:xfrm>
        <a:graphic>
          <a:graphicData uri="http://schemas.openxmlformats.org/drawingml/2006/table">
            <a:tbl>
              <a:tblPr/>
              <a:tblGrid>
                <a:gridCol w="8288546">
                  <a:extLst>
                    <a:ext uri="{9D8B030D-6E8A-4147-A177-3AD203B41FA5}">
                      <a16:colId xmlns:a16="http://schemas.microsoft.com/office/drawing/2014/main" val="4076294888"/>
                    </a:ext>
                  </a:extLst>
                </a:gridCol>
              </a:tblGrid>
              <a:tr h="727223"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 특정소방대상물의 관계인</a:t>
                      </a:r>
                      <a:r>
                        <a:rPr lang="ko-KR" alt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소방시설의 </a:t>
                      </a:r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점검ㆍ정비를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위하여 수신기 등 소방시설을 </a:t>
                      </a:r>
                      <a:endParaRPr lang="en-US" altLang="ko-K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폐쇄ㆍ차단하고자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하는 경우에는 </a:t>
                      </a:r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폐쇄ㆍ차단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기간을 최소화한다</a:t>
                      </a:r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fontAlgn="base" latinLnBrk="1"/>
                      <a:endParaRPr lang="ko-KR" alt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 제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항에 따라 소방시설을 </a:t>
                      </a:r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폐쇄ㆍ차단하는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경우 </a:t>
                      </a:r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재실자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등에게 </a:t>
                      </a:r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폐쇄ㆍ차단의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사유와 기간을 사전에 </a:t>
                      </a:r>
                      <a:endParaRPr lang="en-US" altLang="ko-K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공지하고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폐쇄ㆍ차단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기간 중 발생할 수 있는 화재 발생 위험에 대비한다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37664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4193" y="772146"/>
            <a:ext cx="8253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□ 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소방시설 시설 폐쇄 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· </a:t>
            </a:r>
            <a:r>
              <a:rPr lang="ko-KR" alt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차단시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행동요령 등에 관한 고시 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(2023.9.8. 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시행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</a:p>
          <a:p>
            <a:pPr algn="ctr"/>
            <a:endParaRPr lang="en-US" altLang="ko-K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조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사전조치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</a:p>
          <a:p>
            <a:pPr algn="ctr"/>
            <a:endParaRPr lang="en-US" altLang="ko-K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23088" y="2934418"/>
            <a:ext cx="8621465" cy="35928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057135" y="5790300"/>
            <a:ext cx="5148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000" b="1" dirty="0" smtClean="0">
                <a:solidFill>
                  <a:srgbClr val="FF0000"/>
                </a:solidFill>
              </a:rPr>
              <a:t>5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년이하의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징역 또는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5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천만원 이하의 벌금</a:t>
            </a:r>
          </a:p>
        </p:txBody>
      </p:sp>
      <p:sp>
        <p:nvSpPr>
          <p:cNvPr id="18" name="줄무늬가 있는 오른쪽 화살표 17"/>
          <p:cNvSpPr/>
          <p:nvPr/>
        </p:nvSpPr>
        <p:spPr>
          <a:xfrm rot="5400000">
            <a:off x="3940732" y="4681100"/>
            <a:ext cx="1259980" cy="611519"/>
          </a:xfrm>
          <a:prstGeom prst="stripedRightArrow">
            <a:avLst>
              <a:gd name="adj1" fmla="val 58547"/>
              <a:gd name="adj2" fmla="val 4675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42993" y="3290866"/>
            <a:ext cx="79816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dirty="0"/>
              <a:t>특정소방대상물의 관계인은 </a:t>
            </a:r>
            <a:r>
              <a:rPr lang="ko-KR" altLang="en-US" dirty="0" smtClean="0"/>
              <a:t>소방시설을 </a:t>
            </a:r>
            <a:r>
              <a:rPr lang="ko-KR" altLang="en-US" dirty="0" err="1"/>
              <a:t>설치ㆍ관리하는</a:t>
            </a:r>
            <a:r>
              <a:rPr lang="ko-KR" altLang="en-US" dirty="0"/>
              <a:t> 경우 화재 </a:t>
            </a:r>
            <a:r>
              <a:rPr lang="ko-KR" altLang="en-US" dirty="0" smtClean="0"/>
              <a:t>시</a:t>
            </a:r>
            <a:endParaRPr lang="en-US" altLang="ko-KR" sz="1000" dirty="0" smtClean="0"/>
          </a:p>
          <a:p>
            <a:pPr algn="ctr" fontAlgn="base"/>
            <a:r>
              <a:rPr lang="ko-KR" altLang="en-US" dirty="0" smtClean="0"/>
              <a:t>소방시설의 </a:t>
            </a:r>
            <a:r>
              <a:rPr lang="ko-KR" altLang="en-US" dirty="0"/>
              <a:t>기능과 성능에 지장을 줄 수 있는 </a:t>
            </a:r>
            <a:r>
              <a:rPr lang="ko-KR" altLang="en-US" b="1" dirty="0"/>
              <a:t>폐쇄</a:t>
            </a:r>
            <a:r>
              <a:rPr lang="en-US" altLang="ko-KR" b="1" dirty="0"/>
              <a:t>(</a:t>
            </a:r>
            <a:r>
              <a:rPr lang="ko-KR" altLang="en-US" b="1" dirty="0" smtClean="0"/>
              <a:t>잠금</a:t>
            </a:r>
            <a:r>
              <a:rPr lang="en-US" altLang="ko-KR" b="1" dirty="0" smtClean="0"/>
              <a:t>)</a:t>
            </a:r>
            <a:r>
              <a:rPr lang="ko-KR" altLang="en-US" b="1" dirty="0" err="1"/>
              <a:t>ㆍ차단</a:t>
            </a:r>
            <a:r>
              <a:rPr lang="ko-KR" altLang="en-US" b="1" dirty="0"/>
              <a:t> </a:t>
            </a:r>
            <a:r>
              <a:rPr lang="ko-KR" altLang="en-US" dirty="0"/>
              <a:t>등의 </a:t>
            </a:r>
            <a:r>
              <a:rPr lang="ko-KR" altLang="en-US" dirty="0" smtClean="0"/>
              <a:t>행위</a:t>
            </a:r>
            <a:endParaRPr lang="en-US" altLang="ko-KR" dirty="0" smtClean="0"/>
          </a:p>
          <a:p>
            <a:pPr algn="ctr" fontAlgn="base"/>
            <a:r>
              <a:rPr lang="en-US" altLang="ko-KR" sz="1600" dirty="0" smtClean="0"/>
              <a:t>(</a:t>
            </a:r>
            <a:r>
              <a:rPr lang="ko-KR" altLang="en-US" sz="1600" dirty="0" smtClean="0"/>
              <a:t>다만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점검 </a:t>
            </a:r>
            <a:r>
              <a:rPr lang="en-US" altLang="ko-KR" sz="1600" dirty="0" smtClean="0"/>
              <a:t>· </a:t>
            </a:r>
            <a:r>
              <a:rPr lang="ko-KR" altLang="en-US" sz="1600" dirty="0" smtClean="0"/>
              <a:t>정비를 위하여 필요한 경우 폐쇄 </a:t>
            </a:r>
            <a:r>
              <a:rPr lang="en-US" altLang="ko-KR" sz="1600" dirty="0" smtClean="0"/>
              <a:t>· </a:t>
            </a:r>
            <a:r>
              <a:rPr lang="ko-KR" altLang="en-US" sz="1600" dirty="0" smtClean="0"/>
              <a:t>차단 할 수 있다</a:t>
            </a:r>
            <a:r>
              <a:rPr lang="en-US" altLang="ko-KR" sz="1600" dirty="0" smtClean="0"/>
              <a:t>.)</a:t>
            </a:r>
            <a:endParaRPr lang="ko-KR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149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>
          <a:xfrm>
            <a:off x="248966" y="6597352"/>
            <a:ext cx="864351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자유형 28"/>
          <p:cNvSpPr/>
          <p:nvPr/>
        </p:nvSpPr>
        <p:spPr>
          <a:xfrm>
            <a:off x="443045" y="692696"/>
            <a:ext cx="8334302" cy="0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30" name="Picture 3" descr="C:\Users\user\AppData\Local\Microsoft\Windows\Temporary Internet Files\Content.IE5\D10DFW69\%EB%8C%80%ED%95%9C%EB%AF%BC%EA%B5%AD_%EC%86%8C%EB%B0%A9%EA%B3%B5%EB%AC%B4%EC%9B%90_%EC%86%8C%EB%A7%A4%ED%91%9C%EC%9E%A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46" y="56689"/>
            <a:ext cx="504056" cy="5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2185" y="21044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소방시설공사업 </a:t>
            </a:r>
            <a:r>
              <a:rPr lang="ko-KR" altLang="en-US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법령사항</a:t>
            </a:r>
            <a:endParaRPr lang="ko-KR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218410"/>
              </p:ext>
            </p:extLst>
          </p:nvPr>
        </p:nvGraphicFramePr>
        <p:xfrm>
          <a:off x="449328" y="1700808"/>
          <a:ext cx="8288546" cy="931926"/>
        </p:xfrm>
        <a:graphic>
          <a:graphicData uri="http://schemas.openxmlformats.org/drawingml/2006/table">
            <a:tbl>
              <a:tblPr/>
              <a:tblGrid>
                <a:gridCol w="8288546">
                  <a:extLst>
                    <a:ext uri="{9D8B030D-6E8A-4147-A177-3AD203B41FA5}">
                      <a16:colId xmlns:a16="http://schemas.microsoft.com/office/drawing/2014/main" val="407629488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152400" marR="0" lvl="0" indent="-152400" algn="just" defTabSz="914400" rtl="0" eaLnBrk="1" fontAlgn="base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관계인은 「소방시설 설치 및 관리에 관한 법률」 제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조제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항에 따른 소방시설의 </a:t>
                      </a:r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점검ㆍ정비를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ko-K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2400" marR="0" lvl="0" indent="-152400" algn="just" defTabSz="914400" rtl="0" eaLnBrk="1" fontAlgn="base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위하여 소방시설이 </a:t>
                      </a:r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폐쇄ㆍ차단된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이후 수신기 등으로 </a:t>
                      </a:r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화재신호가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수신되거나 </a:t>
                      </a:r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화재상황을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인지한 경</a:t>
                      </a:r>
                      <a:endParaRPr lang="en-US" altLang="ko-K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2400" marR="0" lvl="0" indent="-152400" algn="just" defTabSz="914400" rtl="0" eaLnBrk="1" fontAlgn="base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다음 각 호에 따라 행동한다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ko-KR" alt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376649"/>
                  </a:ext>
                </a:extLst>
              </a:tr>
            </a:tbl>
          </a:graphicData>
        </a:graphic>
      </p:graphicFrame>
      <p:sp>
        <p:nvSpPr>
          <p:cNvPr id="19" name="모서리가 둥근 직사각형 18"/>
          <p:cNvSpPr/>
          <p:nvPr/>
        </p:nvSpPr>
        <p:spPr>
          <a:xfrm>
            <a:off x="282868" y="2730585"/>
            <a:ext cx="8621465" cy="378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32185" y="3554690"/>
            <a:ext cx="852838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dirty="0"/>
              <a:t>1. </a:t>
            </a:r>
            <a:r>
              <a:rPr lang="ko-KR" altLang="en-US" sz="1600" dirty="0" err="1"/>
              <a:t>폐쇄ㆍ차단되어</a:t>
            </a:r>
            <a:r>
              <a:rPr lang="ko-KR" altLang="en-US" sz="1600" dirty="0"/>
              <a:t> 있는 모든 소방시설</a:t>
            </a:r>
            <a:r>
              <a:rPr lang="en-US" altLang="ko-KR" sz="1600" dirty="0"/>
              <a:t>(</a:t>
            </a:r>
            <a:r>
              <a:rPr lang="ko-KR" altLang="en-US" sz="1600" dirty="0"/>
              <a:t>수신기</a:t>
            </a:r>
            <a:r>
              <a:rPr lang="en-US" altLang="ko-KR" sz="1600" dirty="0"/>
              <a:t>, </a:t>
            </a:r>
            <a:r>
              <a:rPr lang="ko-KR" altLang="en-US" sz="1600" dirty="0"/>
              <a:t>스프링클러 밸브 등</a:t>
            </a:r>
            <a:r>
              <a:rPr lang="en-US" altLang="ko-KR" sz="1600" dirty="0"/>
              <a:t>)</a:t>
            </a:r>
            <a:r>
              <a:rPr lang="ko-KR" altLang="en-US" sz="1600" dirty="0"/>
              <a:t>을 정상상태로 복구한다</a:t>
            </a:r>
            <a:r>
              <a:rPr lang="en-US" altLang="ko-KR" sz="1600" dirty="0"/>
              <a:t>. </a:t>
            </a:r>
          </a:p>
          <a:p>
            <a:pPr fontAlgn="base"/>
            <a:endParaRPr lang="ko-KR" altLang="en-US" sz="1000" dirty="0"/>
          </a:p>
          <a:p>
            <a:pPr fontAlgn="base"/>
            <a:r>
              <a:rPr lang="en-US" altLang="ko-KR" sz="1600" dirty="0"/>
              <a:t>2. </a:t>
            </a:r>
            <a:r>
              <a:rPr lang="ko-KR" altLang="en-US" sz="1600" dirty="0"/>
              <a:t>즉시 소방관서</a:t>
            </a:r>
            <a:r>
              <a:rPr lang="en-US" altLang="ko-KR" sz="1600" dirty="0"/>
              <a:t>(119)</a:t>
            </a:r>
            <a:r>
              <a:rPr lang="ko-KR" altLang="en-US" sz="1600" dirty="0"/>
              <a:t>에 신고하고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재실자를</a:t>
            </a:r>
            <a:r>
              <a:rPr lang="ko-KR" altLang="en-US" sz="1600" dirty="0"/>
              <a:t> 대피시키는 등 적절한 조치를 취한다</a:t>
            </a:r>
            <a:r>
              <a:rPr lang="en-US" altLang="ko-KR" sz="1600" dirty="0"/>
              <a:t>.</a:t>
            </a:r>
          </a:p>
          <a:p>
            <a:pPr fontAlgn="base"/>
            <a:endParaRPr lang="ko-KR" altLang="en-US" sz="900" dirty="0"/>
          </a:p>
          <a:p>
            <a:pPr fontAlgn="base"/>
            <a:r>
              <a:rPr lang="en-US" altLang="ko-KR" sz="1600" dirty="0"/>
              <a:t>3. </a:t>
            </a:r>
            <a:r>
              <a:rPr lang="ko-KR" altLang="en-US" sz="1600" dirty="0" err="1"/>
              <a:t>화재신호가</a:t>
            </a:r>
            <a:r>
              <a:rPr lang="ko-KR" altLang="en-US" sz="1600" dirty="0"/>
              <a:t> 발신된 장소로 이동하여 </a:t>
            </a:r>
            <a:r>
              <a:rPr lang="ko-KR" altLang="en-US" sz="1600" dirty="0" err="1"/>
              <a:t>화재여부를</a:t>
            </a:r>
            <a:r>
              <a:rPr lang="ko-KR" altLang="en-US" sz="1600" dirty="0"/>
              <a:t> 확인한다</a:t>
            </a:r>
            <a:r>
              <a:rPr lang="en-US" altLang="ko-KR" sz="1600" dirty="0"/>
              <a:t>. </a:t>
            </a:r>
          </a:p>
          <a:p>
            <a:pPr fontAlgn="base"/>
            <a:endParaRPr lang="ko-KR" altLang="en-US" sz="900" dirty="0"/>
          </a:p>
          <a:p>
            <a:pPr fontAlgn="base"/>
            <a:r>
              <a:rPr lang="en-US" altLang="ko-KR" sz="1600" dirty="0"/>
              <a:t>4. </a:t>
            </a:r>
            <a:r>
              <a:rPr lang="ko-KR" altLang="en-US" sz="1600" dirty="0"/>
              <a:t>화재로 확인된 경우에는 </a:t>
            </a:r>
            <a:r>
              <a:rPr lang="ko-KR" altLang="en-US" sz="1600" dirty="0" err="1"/>
              <a:t>초기소화</a:t>
            </a:r>
            <a:r>
              <a:rPr lang="en-US" altLang="ko-KR" sz="1600" dirty="0"/>
              <a:t>, </a:t>
            </a:r>
            <a:r>
              <a:rPr lang="ko-KR" altLang="en-US" sz="1600" dirty="0"/>
              <a:t>상황전파 등의 조치를 취한다</a:t>
            </a:r>
            <a:r>
              <a:rPr lang="en-US" altLang="ko-KR" sz="1600" dirty="0"/>
              <a:t>. </a:t>
            </a:r>
          </a:p>
          <a:p>
            <a:pPr fontAlgn="base"/>
            <a:endParaRPr lang="ko-KR" altLang="en-US" sz="900" dirty="0"/>
          </a:p>
          <a:p>
            <a:pPr fontAlgn="base"/>
            <a:r>
              <a:rPr lang="en-US" altLang="ko-KR" sz="1600" dirty="0"/>
              <a:t>5. </a:t>
            </a:r>
            <a:r>
              <a:rPr lang="ko-KR" altLang="en-US" sz="1600" dirty="0"/>
              <a:t>화재가 아닌 것으로 확인된 경우에는 </a:t>
            </a:r>
            <a:r>
              <a:rPr lang="ko-KR" altLang="en-US" sz="1600" dirty="0" err="1"/>
              <a:t>재실자에게</a:t>
            </a:r>
            <a:r>
              <a:rPr lang="ko-KR" altLang="en-US" sz="1600" dirty="0"/>
              <a:t> 관련 사실을 안내하고</a:t>
            </a:r>
            <a:r>
              <a:rPr lang="en-US" altLang="ko-KR" sz="1600" dirty="0"/>
              <a:t>, </a:t>
            </a:r>
            <a:r>
              <a:rPr lang="ko-KR" altLang="en-US" sz="1600" dirty="0"/>
              <a:t>수신기에서 화재</a:t>
            </a:r>
            <a:endParaRPr lang="en-US" altLang="ko-KR" sz="1600" dirty="0"/>
          </a:p>
          <a:p>
            <a:pPr fontAlgn="base"/>
            <a:r>
              <a:rPr lang="en-US" altLang="ko-KR" sz="1600" dirty="0"/>
              <a:t>   </a:t>
            </a:r>
            <a:r>
              <a:rPr lang="ko-KR" altLang="en-US" sz="1600" dirty="0"/>
              <a:t>경보 복구 후 </a:t>
            </a:r>
            <a:r>
              <a:rPr lang="ko-KR" altLang="en-US" sz="1600" dirty="0" err="1"/>
              <a:t>비화재보</a:t>
            </a:r>
            <a:r>
              <a:rPr lang="ko-KR" altLang="en-US" sz="1600" dirty="0"/>
              <a:t> 방지를 위해 적절한 조치를 취한다</a:t>
            </a:r>
            <a:r>
              <a:rPr lang="en-US" altLang="ko-KR" sz="1600" dirty="0"/>
              <a:t>. </a:t>
            </a:r>
            <a:endParaRPr lang="ko-KR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04193" y="772146"/>
            <a:ext cx="8253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□ 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소방시설 시설 폐쇄 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· </a:t>
            </a:r>
            <a:r>
              <a:rPr lang="ko-KR" alt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차단시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행동요령 등에 관한 고시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(2023.9.8. 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시행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  <a:endParaRPr lang="en-US" altLang="ko-K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endParaRPr lang="en-US" altLang="ko-K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조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행동요령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</a:p>
          <a:p>
            <a:pPr algn="ctr"/>
            <a:endParaRPr lang="en-US" altLang="ko-K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75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95536" y="764704"/>
            <a:ext cx="83343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buSzPct val="100000"/>
              <a:defRPr/>
            </a:pPr>
            <a:r>
              <a:rPr lang="ko-KR" altLang="en-US" sz="6000" b="1" kern="0" spc="-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질의응답 및 건의사항</a:t>
            </a:r>
            <a:endParaRPr lang="ko-KR" altLang="en-US" sz="6000" b="1" kern="0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32040" y="2204864"/>
            <a:ext cx="3528392" cy="86409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05" y="1813170"/>
            <a:ext cx="4535163" cy="37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932040" y="2204864"/>
            <a:ext cx="3528392" cy="7920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35496" y="2731924"/>
            <a:ext cx="9054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buSzPct val="100000"/>
              <a:defRPr/>
            </a:pPr>
            <a:r>
              <a:rPr lang="ko-KR" altLang="en-US" sz="40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소방안전관리자 주요 업무</a:t>
            </a:r>
            <a:r>
              <a:rPr lang="en-US" altLang="ko-KR" sz="40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endParaRPr lang="ko-KR" altLang="en-US" sz="4000" b="1" kern="0" spc="-150" dirty="0">
              <a:gradFill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004D86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1" name="자유형 10"/>
          <p:cNvSpPr/>
          <p:nvPr/>
        </p:nvSpPr>
        <p:spPr>
          <a:xfrm>
            <a:off x="179512" y="3577684"/>
            <a:ext cx="8766350" cy="45719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2" name="Picture 3" descr="C:\Users\user\AppData\Local\Microsoft\Windows\Temporary Internet Files\Content.IE5\D10DFW69\%EB%8C%80%ED%95%9C%EB%AF%BC%EA%B5%AD_%EC%86%8C%EB%B0%A9%EA%B3%B5%EB%AC%B4%EC%9B%90_%EC%86%8C%EB%A7%A4%ED%91%9C%EC%9E%A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774" y="3623403"/>
            <a:ext cx="648072" cy="7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7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>
          <a:xfrm>
            <a:off x="248966" y="6597352"/>
            <a:ext cx="864351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자유형 28"/>
          <p:cNvSpPr/>
          <p:nvPr/>
        </p:nvSpPr>
        <p:spPr>
          <a:xfrm>
            <a:off x="443045" y="692696"/>
            <a:ext cx="8334302" cy="0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30" name="Picture 3" descr="C:\Users\user\AppData\Local\Microsoft\Windows\Temporary Internet Files\Content.IE5\D10DFW69\%EB%8C%80%ED%95%9C%EB%AF%BC%EA%B5%AD_%EC%86%8C%EB%B0%A9%EA%B3%B5%EB%AC%B4%EC%9B%90_%EC%86%8C%EB%A7%A4%ED%91%9C%EC%9E%A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46" y="56689"/>
            <a:ext cx="504056" cy="5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2185" y="21044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소방안전관리자 </a:t>
            </a:r>
            <a:r>
              <a:rPr lang="ko-KR" altLang="en-US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법령사항</a:t>
            </a:r>
            <a:endParaRPr lang="ko-KR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094674"/>
              </p:ext>
            </p:extLst>
          </p:nvPr>
        </p:nvGraphicFramePr>
        <p:xfrm>
          <a:off x="449328" y="1700808"/>
          <a:ext cx="8288546" cy="727223"/>
        </p:xfrm>
        <a:graphic>
          <a:graphicData uri="http://schemas.openxmlformats.org/drawingml/2006/table">
            <a:tbl>
              <a:tblPr/>
              <a:tblGrid>
                <a:gridCol w="8288546">
                  <a:extLst>
                    <a:ext uri="{9D8B030D-6E8A-4147-A177-3AD203B41FA5}">
                      <a16:colId xmlns:a16="http://schemas.microsoft.com/office/drawing/2014/main" val="4076294888"/>
                    </a:ext>
                  </a:extLst>
                </a:gridCol>
              </a:tblGrid>
              <a:tr h="727223">
                <a:tc>
                  <a:txBody>
                    <a:bodyPr/>
                    <a:lstStyle/>
                    <a:p>
                      <a:pPr marL="152400" marR="0" lvl="0" indent="-152400" algn="just" defTabSz="914400" rtl="0" eaLnBrk="1" fontAlgn="base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kern="0" spc="0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경기천년바탕OTF Regular" panose="02020503020101020101" pitchFamily="18" charset="-127"/>
                          <a:ea typeface="경기천년바탕OTF Regular" panose="02020503020101020101" pitchFamily="18" charset="-127"/>
                        </a:rPr>
                        <a:t> </a:t>
                      </a:r>
                      <a:r>
                        <a:rPr lang="ko-KR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특정소방대상물</a:t>
                      </a:r>
                      <a:r>
                        <a:rPr lang="en-US" altLang="ko-K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소방안전관리대상물은 제외한다</a:t>
                      </a:r>
                      <a:r>
                        <a:rPr lang="en-US" altLang="ko-K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 관계인과</a:t>
                      </a:r>
                      <a:r>
                        <a:rPr lang="ko-KR" alt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소방안전관리대상물의 소방안전관리자</a:t>
                      </a:r>
                      <a:endParaRPr lang="en-US" altLang="ko-KR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2400" marR="0" lvl="0" indent="-152400" algn="just" defTabSz="914400" rtl="0" eaLnBrk="1" fontAlgn="base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다음 각 호의 업무를 수행한다</a:t>
                      </a:r>
                      <a:endParaRPr lang="en-US" altLang="ko-KR" sz="1400" b="1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376649"/>
                  </a:ext>
                </a:extLst>
              </a:tr>
            </a:tbl>
          </a:graphicData>
        </a:graphic>
      </p:graphicFrame>
      <p:sp>
        <p:nvSpPr>
          <p:cNvPr id="19" name="모서리가 둥근 직사각형 18"/>
          <p:cNvSpPr/>
          <p:nvPr/>
        </p:nvSpPr>
        <p:spPr>
          <a:xfrm>
            <a:off x="248965" y="2730586"/>
            <a:ext cx="8621465" cy="378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70487" y="2963014"/>
            <a:ext cx="852838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1. </a:t>
            </a:r>
            <a:r>
              <a:rPr lang="ko-KR" altLang="en-US" sz="1600" u="sng" dirty="0"/>
              <a:t>제</a:t>
            </a:r>
            <a:r>
              <a:rPr lang="en-US" altLang="ko-KR" sz="1600" u="sng" dirty="0"/>
              <a:t>36</a:t>
            </a:r>
            <a:r>
              <a:rPr lang="ko-KR" altLang="en-US" sz="1600" u="sng" dirty="0"/>
              <a:t>조</a:t>
            </a:r>
            <a:r>
              <a:rPr lang="ko-KR" altLang="en-US" sz="1600" dirty="0"/>
              <a:t>에 따른 </a:t>
            </a:r>
            <a:r>
              <a:rPr lang="ko-KR" altLang="en-US" sz="1600" dirty="0" err="1"/>
              <a:t>피난계획에</a:t>
            </a:r>
            <a:r>
              <a:rPr lang="ko-KR" altLang="en-US" sz="1600" dirty="0"/>
              <a:t> 관한 사항과 </a:t>
            </a:r>
            <a:r>
              <a:rPr lang="ko-KR" altLang="en-US" sz="1600" u="sng" dirty="0"/>
              <a:t>대통령령</a:t>
            </a:r>
            <a:r>
              <a:rPr lang="ko-KR" altLang="en-US" sz="1600" dirty="0"/>
              <a:t>으로 정하는 사항이 포함된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b="1" dirty="0" smtClean="0">
                <a:solidFill>
                  <a:srgbClr val="FF0000"/>
                </a:solidFill>
              </a:rPr>
              <a:t>소방계획서</a:t>
            </a:r>
            <a:r>
              <a:rPr lang="ko-KR" altLang="en-US" sz="1600" dirty="0" smtClean="0"/>
              <a:t>의 </a:t>
            </a:r>
            <a:r>
              <a:rPr lang="ko-KR" altLang="en-US" sz="1600" dirty="0"/>
              <a:t>작성 및 </a:t>
            </a:r>
            <a:r>
              <a:rPr lang="ko-KR" altLang="en-US" sz="1600" dirty="0" smtClean="0"/>
              <a:t>시행</a:t>
            </a:r>
            <a:endParaRPr lang="en-US" altLang="ko-KR" sz="1600" dirty="0" smtClean="0"/>
          </a:p>
          <a:p>
            <a:endParaRPr lang="ko-KR" altLang="en-US" sz="500" dirty="0"/>
          </a:p>
          <a:p>
            <a:r>
              <a:rPr lang="en-US" altLang="ko-KR" sz="1600" dirty="0"/>
              <a:t>2. </a:t>
            </a:r>
            <a:r>
              <a:rPr lang="ko-KR" altLang="en-US" sz="1600" dirty="0" err="1"/>
              <a:t>자위소방대</a:t>
            </a:r>
            <a:r>
              <a:rPr lang="en-US" altLang="ko-KR" sz="1600" dirty="0"/>
              <a:t>(</a:t>
            </a:r>
            <a:r>
              <a:rPr lang="ko-KR" altLang="en-US" sz="1600" dirty="0"/>
              <a:t>自衛消防隊</a:t>
            </a:r>
            <a:r>
              <a:rPr lang="en-US" altLang="ko-KR" sz="1600" dirty="0"/>
              <a:t>) </a:t>
            </a:r>
            <a:r>
              <a:rPr lang="ko-KR" altLang="en-US" sz="1600" dirty="0"/>
              <a:t>및 초기대응체계의 구성</a:t>
            </a:r>
            <a:r>
              <a:rPr lang="en-US" altLang="ko-KR" sz="1600" dirty="0"/>
              <a:t>, </a:t>
            </a:r>
            <a:r>
              <a:rPr lang="ko-KR" altLang="en-US" sz="1600" dirty="0"/>
              <a:t>운영 및 </a:t>
            </a:r>
            <a:r>
              <a:rPr lang="ko-KR" altLang="en-US" sz="1600" dirty="0" smtClean="0"/>
              <a:t>교육</a:t>
            </a:r>
            <a:endParaRPr lang="en-US" altLang="ko-KR" sz="1600" dirty="0" smtClean="0"/>
          </a:p>
          <a:p>
            <a:endParaRPr lang="ko-KR" altLang="en-US" sz="500" dirty="0"/>
          </a:p>
          <a:p>
            <a:r>
              <a:rPr lang="en-US" altLang="ko-KR" sz="1600" dirty="0"/>
              <a:t>3. </a:t>
            </a:r>
            <a:r>
              <a:rPr lang="ko-KR" altLang="en-US" sz="1600" u="sng" dirty="0"/>
              <a:t>「</a:t>
            </a:r>
            <a:r>
              <a:rPr lang="ko-KR" altLang="en-US" sz="1600" u="sng" dirty="0" err="1" smtClean="0"/>
              <a:t>소방시설법</a:t>
            </a:r>
            <a:r>
              <a:rPr lang="ko-KR" altLang="en-US" sz="1600" u="sng" dirty="0" smtClean="0"/>
              <a:t>」</a:t>
            </a:r>
            <a:r>
              <a:rPr lang="ko-KR" altLang="en-US" sz="1600" dirty="0"/>
              <a:t> </a:t>
            </a:r>
            <a:r>
              <a:rPr lang="ko-KR" altLang="en-US" sz="1600" u="sng" dirty="0"/>
              <a:t>제</a:t>
            </a:r>
            <a:r>
              <a:rPr lang="en-US" altLang="ko-KR" sz="1600" u="sng" dirty="0"/>
              <a:t>16</a:t>
            </a:r>
            <a:r>
              <a:rPr lang="ko-KR" altLang="en-US" sz="1600" u="sng" dirty="0"/>
              <a:t>조</a:t>
            </a:r>
            <a:r>
              <a:rPr lang="ko-KR" altLang="en-US" sz="1600" dirty="0"/>
              <a:t>에 따른 </a:t>
            </a:r>
            <a:r>
              <a:rPr lang="ko-KR" altLang="en-US" sz="1600" dirty="0" err="1"/>
              <a:t>피난시설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방화구획</a:t>
            </a:r>
            <a:r>
              <a:rPr lang="ko-KR" altLang="en-US" sz="1600" dirty="0"/>
              <a:t> 및 </a:t>
            </a:r>
            <a:r>
              <a:rPr lang="ko-KR" altLang="en-US" sz="1600" dirty="0" err="1" smtClean="0"/>
              <a:t>방화시설의</a:t>
            </a:r>
            <a:r>
              <a:rPr lang="ko-KR" altLang="en-US" sz="1600" dirty="0" smtClean="0"/>
              <a:t> 관리</a:t>
            </a:r>
            <a:endParaRPr lang="en-US" altLang="ko-KR" sz="1600" dirty="0" smtClean="0"/>
          </a:p>
          <a:p>
            <a:endParaRPr lang="ko-KR" altLang="en-US" sz="500" dirty="0"/>
          </a:p>
          <a:p>
            <a:r>
              <a:rPr lang="en-US" altLang="ko-KR" sz="1600" dirty="0"/>
              <a:t>4. </a:t>
            </a:r>
            <a:r>
              <a:rPr lang="ko-KR" altLang="en-US" sz="1600" dirty="0"/>
              <a:t>소방시설이나 그 밖의 소방 관련 시설의 </a:t>
            </a:r>
            <a:r>
              <a:rPr lang="ko-KR" altLang="en-US" sz="1600" dirty="0" smtClean="0"/>
              <a:t>관리</a:t>
            </a:r>
            <a:endParaRPr lang="en-US" altLang="ko-KR" sz="1600" dirty="0" smtClean="0"/>
          </a:p>
          <a:p>
            <a:endParaRPr lang="ko-KR" altLang="en-US" sz="500" dirty="0"/>
          </a:p>
          <a:p>
            <a:r>
              <a:rPr lang="en-US" altLang="ko-KR" sz="1600" dirty="0"/>
              <a:t>5. </a:t>
            </a:r>
            <a:r>
              <a:rPr lang="ko-KR" altLang="en-US" sz="1600" u="sng" dirty="0"/>
              <a:t>제</a:t>
            </a:r>
            <a:r>
              <a:rPr lang="en-US" altLang="ko-KR" sz="1600" u="sng" dirty="0"/>
              <a:t>37</a:t>
            </a:r>
            <a:r>
              <a:rPr lang="ko-KR" altLang="en-US" sz="1600" u="sng" dirty="0"/>
              <a:t>조</a:t>
            </a:r>
            <a:r>
              <a:rPr lang="ko-KR" altLang="en-US" sz="1600" dirty="0"/>
              <a:t>에 따른 소방훈련 및 </a:t>
            </a:r>
            <a:r>
              <a:rPr lang="ko-KR" altLang="en-US" sz="1600" dirty="0" smtClean="0"/>
              <a:t>교육</a:t>
            </a:r>
            <a:endParaRPr lang="en-US" altLang="ko-KR" sz="1600" dirty="0" smtClean="0"/>
          </a:p>
          <a:p>
            <a:endParaRPr lang="ko-KR" altLang="en-US" sz="500" dirty="0"/>
          </a:p>
          <a:p>
            <a:r>
              <a:rPr lang="en-US" altLang="ko-KR" sz="1600" dirty="0"/>
              <a:t>6. </a:t>
            </a:r>
            <a:r>
              <a:rPr lang="ko-KR" altLang="en-US" sz="1600" dirty="0"/>
              <a:t>화기</a:t>
            </a:r>
            <a:r>
              <a:rPr lang="en-US" altLang="ko-KR" sz="1600" dirty="0"/>
              <a:t>(</a:t>
            </a:r>
            <a:r>
              <a:rPr lang="ko-KR" altLang="en-US" sz="1600" dirty="0"/>
              <a:t>火氣</a:t>
            </a:r>
            <a:r>
              <a:rPr lang="en-US" altLang="ko-KR" sz="1600" dirty="0"/>
              <a:t>) </a:t>
            </a:r>
            <a:r>
              <a:rPr lang="ko-KR" altLang="en-US" sz="1600" dirty="0"/>
              <a:t>취급의 </a:t>
            </a:r>
            <a:r>
              <a:rPr lang="ko-KR" altLang="en-US" sz="1600" dirty="0" smtClean="0"/>
              <a:t>감독</a:t>
            </a:r>
            <a:endParaRPr lang="en-US" altLang="ko-KR" sz="1600" dirty="0" smtClean="0"/>
          </a:p>
          <a:p>
            <a:endParaRPr lang="ko-KR" altLang="en-US" sz="500" dirty="0"/>
          </a:p>
          <a:p>
            <a:r>
              <a:rPr lang="en-US" altLang="ko-KR" sz="1600" dirty="0"/>
              <a:t>7. </a:t>
            </a:r>
            <a:r>
              <a:rPr lang="ko-KR" altLang="en-US" sz="1600" u="sng" dirty="0"/>
              <a:t>행정안전부령</a:t>
            </a:r>
            <a:r>
              <a:rPr lang="ko-KR" altLang="en-US" sz="1600" dirty="0"/>
              <a:t>으로 정하는 바에 따른 소방안전관리에 관한 </a:t>
            </a:r>
            <a:r>
              <a:rPr lang="ko-KR" altLang="en-US" b="1" dirty="0">
                <a:solidFill>
                  <a:srgbClr val="FF0000"/>
                </a:solidFill>
              </a:rPr>
              <a:t>업무수행에 관한 </a:t>
            </a:r>
            <a:r>
              <a:rPr lang="ko-KR" altLang="en-US" sz="1600" dirty="0" err="1" smtClean="0"/>
              <a:t>기록ㆍ유지</a:t>
            </a:r>
            <a:endParaRPr lang="en-US" altLang="ko-KR" sz="1600" dirty="0" smtClean="0"/>
          </a:p>
          <a:p>
            <a:endParaRPr lang="en-US" altLang="ko-KR" sz="500" dirty="0"/>
          </a:p>
          <a:p>
            <a:r>
              <a:rPr lang="en-US" altLang="ko-KR" sz="1600" dirty="0" smtClean="0"/>
              <a:t>8</a:t>
            </a:r>
            <a:r>
              <a:rPr lang="en-US" altLang="ko-KR" sz="1600" dirty="0"/>
              <a:t>. </a:t>
            </a:r>
            <a:r>
              <a:rPr lang="ko-KR" altLang="en-US" sz="1600" dirty="0"/>
              <a:t>화재발생 시 초기대응</a:t>
            </a:r>
          </a:p>
          <a:p>
            <a:endParaRPr lang="en-US" altLang="ko-KR" sz="500" dirty="0" smtClean="0"/>
          </a:p>
          <a:p>
            <a:r>
              <a:rPr lang="en-US" altLang="ko-KR" sz="1600" dirty="0" smtClean="0"/>
              <a:t>9</a:t>
            </a:r>
            <a:r>
              <a:rPr lang="en-US" altLang="ko-KR" sz="1600" dirty="0"/>
              <a:t>. </a:t>
            </a:r>
            <a:r>
              <a:rPr lang="ko-KR" altLang="en-US" sz="1600" dirty="0"/>
              <a:t>그 밖에 소방안전관리에 필요한 </a:t>
            </a:r>
            <a:r>
              <a:rPr lang="ko-KR" altLang="en-US" sz="1600" dirty="0" smtClean="0"/>
              <a:t>업무</a:t>
            </a:r>
            <a:endParaRPr lang="ko-KR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04193" y="772146"/>
            <a:ext cx="8253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□ 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화재의 예방 및 안전관리에 관한 법률</a:t>
            </a:r>
            <a:endParaRPr lang="en-US" altLang="ko-K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endParaRPr lang="en-US" altLang="ko-K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24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조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특정소방대상물의 소방안전관리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항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endParaRPr lang="en-US" altLang="ko-K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61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932040" y="2204864"/>
            <a:ext cx="3528392" cy="86409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35496" y="2731924"/>
            <a:ext cx="9054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buSzPct val="100000"/>
              <a:defRPr/>
            </a:pPr>
            <a:r>
              <a:rPr lang="ko-KR" altLang="en-US" sz="4000" b="1" kern="0" spc="-150" dirty="0" err="1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소방계획서</a:t>
            </a:r>
            <a:r>
              <a:rPr lang="ko-KR" altLang="en-US" sz="40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작성 안내</a:t>
            </a:r>
            <a:endParaRPr lang="ko-KR" altLang="en-US" sz="4000" b="1" kern="0" spc="-150" dirty="0">
              <a:gradFill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004D86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1" name="자유형 10"/>
          <p:cNvSpPr/>
          <p:nvPr/>
        </p:nvSpPr>
        <p:spPr>
          <a:xfrm>
            <a:off x="179512" y="3577684"/>
            <a:ext cx="8766350" cy="45719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2" name="Picture 3" descr="C:\Users\user\AppData\Local\Microsoft\Windows\Temporary Internet Files\Content.IE5\D10DFW69\%EB%8C%80%ED%95%9C%EB%AF%BC%EA%B5%AD_%EC%86%8C%EB%B0%A9%EA%B3%B5%EB%AC%B4%EC%9B%90_%EC%86%8C%EB%A7%A4%ED%91%9C%EC%9E%A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774" y="3623403"/>
            <a:ext cx="648072" cy="7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>
          <a:xfrm>
            <a:off x="248966" y="6597352"/>
            <a:ext cx="864351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자유형 28"/>
          <p:cNvSpPr/>
          <p:nvPr/>
        </p:nvSpPr>
        <p:spPr>
          <a:xfrm>
            <a:off x="403572" y="692696"/>
            <a:ext cx="8334302" cy="0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30" name="Picture 3" descr="C:\Users\user\AppData\Local\Microsoft\Windows\Temporary Internet Files\Content.IE5\D10DFW69\%EB%8C%80%ED%95%9C%EB%AF%BC%EA%B5%AD_%EC%86%8C%EB%B0%A9%EA%B3%B5%EB%AC%B4%EC%9B%90_%EC%86%8C%EB%A7%A4%ED%91%9C%EC%9E%A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46" y="56689"/>
            <a:ext cx="504056" cy="5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2185" y="21044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소방계획서</a:t>
            </a:r>
            <a:r>
              <a:rPr lang="ko-KR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용도별 작성 목적 </a:t>
            </a:r>
            <a:endParaRPr lang="ko-KR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줄무늬가 있는 오른쪽 화살표 7"/>
          <p:cNvSpPr/>
          <p:nvPr/>
        </p:nvSpPr>
        <p:spPr>
          <a:xfrm rot="5400000">
            <a:off x="3884823" y="2894240"/>
            <a:ext cx="1371799" cy="714628"/>
          </a:xfrm>
          <a:prstGeom prst="stripedRightArrow">
            <a:avLst>
              <a:gd name="adj1" fmla="val 58547"/>
              <a:gd name="adj2" fmla="val 4675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90303" y="1356211"/>
            <a:ext cx="7634770" cy="7817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경기천년바탕OTF Regular" panose="02020503020101020101" pitchFamily="18" charset="-127"/>
              </a:rPr>
              <a:t>이전 </a:t>
            </a:r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경기천년바탕OTF Regular" panose="02020503020101020101" pitchFamily="18" charset="-127"/>
              </a:rPr>
              <a:t>표준 소방계획서는 특정소방대상물 규모</a:t>
            </a:r>
            <a:r>
              <a: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경기천년바탕OTF Regular" panose="02020503020101020101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경기천년바탕OTF Regular" panose="02020503020101020101" pitchFamily="18" charset="-127"/>
              </a:rPr>
              <a:t>소형</a:t>
            </a:r>
            <a:r>
              <a: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경기천년바탕OTF Regular" panose="02020503020101020101" pitchFamily="18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경기천년바탕OTF Regular" panose="02020503020101020101" pitchFamily="18" charset="-127"/>
              </a:rPr>
              <a:t>대형</a:t>
            </a:r>
            <a:r>
              <a: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경기천년바탕OTF Regular" panose="02020503020101020101" pitchFamily="18" charset="-127"/>
              </a:rPr>
              <a:t>)</a:t>
            </a:r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경기천년바탕OTF Regular" panose="02020503020101020101" pitchFamily="18" charset="-127"/>
              </a:rPr>
              <a:t> 나눔</a:t>
            </a:r>
            <a:endParaRPr lang="en-US" altLang="ko-K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경기천년바탕OTF Regular" panose="020205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90303" y="4365104"/>
            <a:ext cx="7695543" cy="7817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경기천년바탕OTF Regular" panose="02020503020101020101" pitchFamily="18" charset="-127"/>
              </a:rPr>
              <a:t>특정소방대상물 용도별 기능 및 </a:t>
            </a:r>
            <a:r>
              <a:rPr lang="ko-KR" alt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경기천년바탕OTF Regular" panose="02020503020101020101" pitchFamily="18" charset="-127"/>
              </a:rPr>
              <a:t>화재특성</a:t>
            </a:r>
            <a:r>
              <a:rPr lang="ko-KR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경기천년바탕OTF Regular" panose="02020503020101020101" pitchFamily="18" charset="-127"/>
              </a:rPr>
              <a:t> 고려한 맞춤형 </a:t>
            </a:r>
            <a:r>
              <a:rPr lang="ko-KR" alt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경기천년바탕OTF Regular" panose="02020503020101020101" pitchFamily="18" charset="-127"/>
              </a:rPr>
              <a:t>소방계획서</a:t>
            </a:r>
            <a:r>
              <a:rPr lang="en-US" altLang="ko-K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경기천년바탕OTF Regular" panose="02020503020101020101" pitchFamily="18" charset="-127"/>
              </a:rPr>
              <a:t>(10</a:t>
            </a:r>
            <a:r>
              <a:rPr lang="ko-KR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경기천년바탕OTF Regular" panose="02020503020101020101" pitchFamily="18" charset="-127"/>
              </a:rPr>
              <a:t>종</a:t>
            </a:r>
            <a:r>
              <a:rPr lang="en-US" altLang="ko-K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경기천년바탕OTF Regular" panose="02020503020101020101" pitchFamily="18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경기천년바탕OTF Regular" panose="02020503020101020101" pitchFamily="18" charset="-127"/>
              </a:rPr>
              <a:t> 도입</a:t>
            </a:r>
            <a:endParaRPr lang="en-US" altLang="ko-K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경기천년바탕OTF Regular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22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>
          <a:xfrm>
            <a:off x="248966" y="6597352"/>
            <a:ext cx="864351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자유형 28"/>
          <p:cNvSpPr/>
          <p:nvPr/>
        </p:nvSpPr>
        <p:spPr>
          <a:xfrm>
            <a:off x="443045" y="692696"/>
            <a:ext cx="8334302" cy="0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30" name="Picture 3" descr="C:\Users\user\AppData\Local\Microsoft\Windows\Temporary Internet Files\Content.IE5\D10DFW69\%EB%8C%80%ED%95%9C%EB%AF%BC%EA%B5%AD_%EC%86%8C%EB%B0%A9%EA%B3%B5%EB%AC%B4%EC%9B%90_%EC%86%8C%EB%A7%A4%ED%91%9C%EC%9E%A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46" y="56689"/>
            <a:ext cx="504056" cy="5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2185" y="21044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소방계획서</a:t>
            </a:r>
            <a:r>
              <a:rPr lang="ko-KR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서식 다운로드 안내</a:t>
            </a:r>
            <a:endParaRPr lang="ko-KR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2" name="_x377538184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161" y="1768036"/>
            <a:ext cx="7638069" cy="395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9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>
          <a:xfrm>
            <a:off x="248966" y="6597352"/>
            <a:ext cx="864351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자유형 28"/>
          <p:cNvSpPr/>
          <p:nvPr/>
        </p:nvSpPr>
        <p:spPr>
          <a:xfrm>
            <a:off x="443045" y="692696"/>
            <a:ext cx="8334302" cy="0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30" name="Picture 3" descr="C:\Users\user\AppData\Local\Microsoft\Windows\Temporary Internet Files\Content.IE5\D10DFW69\%EB%8C%80%ED%95%9C%EB%AF%BC%EA%B5%AD_%EC%86%8C%EB%B0%A9%EA%B3%B5%EB%AC%B4%EC%9B%90_%EC%86%8C%EB%A7%A4%ED%91%9C%EC%9E%A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46" y="56689"/>
            <a:ext cx="504056" cy="5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2185" y="21044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소방계획서</a:t>
            </a:r>
            <a:r>
              <a:rPr lang="ko-KR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서식 다운로드 안내</a:t>
            </a:r>
            <a:endParaRPr lang="ko-KR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2" name="_x37753818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615" y="1125023"/>
            <a:ext cx="8114949" cy="538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>
          <a:xfrm>
            <a:off x="248966" y="6597352"/>
            <a:ext cx="864351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자유형 28"/>
          <p:cNvSpPr/>
          <p:nvPr/>
        </p:nvSpPr>
        <p:spPr>
          <a:xfrm>
            <a:off x="443045" y="692696"/>
            <a:ext cx="8334302" cy="0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30" name="Picture 3" descr="C:\Users\user\AppData\Local\Microsoft\Windows\Temporary Internet Files\Content.IE5\D10DFW69\%EB%8C%80%ED%95%9C%EB%AF%BC%EA%B5%AD_%EC%86%8C%EB%B0%A9%EA%B3%B5%EB%AC%B4%EC%9B%90_%EC%86%8C%EB%A7%A4%ED%91%9C%EC%9E%A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46" y="56689"/>
            <a:ext cx="504056" cy="5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2185" y="21044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소방계획서</a:t>
            </a:r>
            <a:r>
              <a:rPr lang="ko-KR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서식 다운로드 안내</a:t>
            </a:r>
            <a:endParaRPr lang="ko-KR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2" name="_x37753818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091" y="1458325"/>
            <a:ext cx="8639998" cy="47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>
          <a:xfrm>
            <a:off x="248966" y="6597352"/>
            <a:ext cx="864351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자유형 28"/>
          <p:cNvSpPr/>
          <p:nvPr/>
        </p:nvSpPr>
        <p:spPr>
          <a:xfrm>
            <a:off x="443045" y="692696"/>
            <a:ext cx="8334302" cy="0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30" name="Picture 3" descr="C:\Users\user\AppData\Local\Microsoft\Windows\Temporary Internet Files\Content.IE5\D10DFW69\%EB%8C%80%ED%95%9C%EB%AF%BC%EA%B5%AD_%EC%86%8C%EB%B0%A9%EA%B3%B5%EB%AC%B4%EC%9B%90_%EC%86%8C%EB%A7%A4%ED%91%9C%EC%9E%A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46" y="56689"/>
            <a:ext cx="504056" cy="5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2185" y="21044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소방계획서</a:t>
            </a:r>
            <a:r>
              <a:rPr lang="ko-KR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서식 다운로드 안내</a:t>
            </a:r>
            <a:endParaRPr lang="ko-KR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2" name="_x37753818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732" y="1125023"/>
            <a:ext cx="7480716" cy="538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7888</TotalTime>
  <Words>601</Words>
  <Application>Microsoft Office PowerPoint</Application>
  <PresentationFormat>화면 슬라이드 쇼(4:3)</PresentationFormat>
  <Paragraphs>102</Paragraphs>
  <Slides>16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HY견고딕</vt:lpstr>
      <vt:lpstr>경기천년바탕 Bold</vt:lpstr>
      <vt:lpstr>경기천년바탕OTF Regular</vt:lpstr>
      <vt:lpstr>경기천년제목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user</cp:lastModifiedBy>
  <cp:revision>529</cp:revision>
  <cp:lastPrinted>2024-01-23T05:47:41Z</cp:lastPrinted>
  <dcterms:created xsi:type="dcterms:W3CDTF">2012-04-06T18:06:10Z</dcterms:created>
  <dcterms:modified xsi:type="dcterms:W3CDTF">2024-01-23T05:50:30Z</dcterms:modified>
</cp:coreProperties>
</file>