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87" r:id="rId2"/>
    <p:sldId id="364" r:id="rId3"/>
  </p:sldIdLst>
  <p:sldSz cx="9144000" cy="6858000" type="screen4x3"/>
  <p:notesSz cx="6805613" cy="9939338"/>
  <p:defaultTextStyle>
    <a:defPPr>
      <a:defRPr lang="fr-FR"/>
    </a:defPPr>
    <a:lvl1pPr algn="r" rtl="0" fontAlgn="base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1" hangingPunct="1">
      <a:defRPr sz="1000" b="1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1" hangingPunct="1">
      <a:defRPr sz="1000" b="1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1" hangingPunct="1">
      <a:defRPr sz="1000" b="1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1" hangingPunct="1">
      <a:defRPr sz="1000" b="1" kern="1200">
        <a:solidFill>
          <a:schemeClr val="bg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040404"/>
    <a:srgbClr val="364A4A"/>
    <a:srgbClr val="006600"/>
    <a:srgbClr val="CCFFFF"/>
    <a:srgbClr val="33CCCC"/>
    <a:srgbClr val="00CC99"/>
    <a:srgbClr val="CCFFCC"/>
    <a:srgbClr val="66FF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34" autoAdjust="0"/>
    <p:restoredTop sz="92032" autoAdjust="0"/>
  </p:normalViewPr>
  <p:slideViewPr>
    <p:cSldViewPr snapToGrid="0">
      <p:cViewPr varScale="1">
        <p:scale>
          <a:sx n="102" d="100"/>
          <a:sy n="102" d="100"/>
        </p:scale>
        <p:origin x="165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90012" cy="900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EA4F20-65CC-49EE-ADD3-1BA2BB6BB5E1}" type="datetimeFigureOut">
              <a:rPr lang="ko-KR" altLang="en-US" smtClean="0"/>
              <a:t>2024-01-24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45A508-4CA6-4F84-BA75-04A43472AA2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79669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570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1186"/>
            <a:ext cx="5444490" cy="4472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646"/>
            <a:ext cx="294909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0646"/>
            <a:ext cx="294909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fld id="{574BC994-6DAB-48F8-B98A-48B9F2189E4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9523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2E0813-14AC-4790-BD56-7D188321FBD8}" type="slidenum">
              <a:rPr lang="en-GB"/>
              <a:pPr/>
              <a:t>1</a:t>
            </a:fld>
            <a:endParaRPr lang="en-GB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67489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2E0813-14AC-4790-BD56-7D188321FBD8}" type="slidenum">
              <a:rPr lang="en-GB"/>
              <a:pPr/>
              <a:t>2</a:t>
            </a:fld>
            <a:endParaRPr lang="en-GB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20" name="Picture 28" descr="circl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3375" y="3938588"/>
            <a:ext cx="3730625" cy="2919412"/>
          </a:xfrm>
          <a:prstGeom prst="rect">
            <a:avLst/>
          </a:prstGeom>
          <a:noFill/>
        </p:spPr>
      </p:pic>
      <p:sp>
        <p:nvSpPr>
          <p:cNvPr id="819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73138" y="2735263"/>
            <a:ext cx="7312025" cy="1074737"/>
          </a:xfrm>
          <a:solidFill>
            <a:schemeClr val="bg1"/>
          </a:solidFill>
        </p:spPr>
        <p:txBody>
          <a:bodyPr/>
          <a:lstStyle>
            <a:lvl1pPr algn="ctr">
              <a:defRPr sz="4000">
                <a:solidFill>
                  <a:srgbClr val="003399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216" name="Oval 24"/>
          <p:cNvSpPr>
            <a:spLocks noChangeArrowheads="1"/>
          </p:cNvSpPr>
          <p:nvPr userDrawn="1"/>
        </p:nvSpPr>
        <p:spPr bwMode="auto">
          <a:xfrm>
            <a:off x="250825" y="188913"/>
            <a:ext cx="1295400" cy="12954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407275" y="327025"/>
            <a:ext cx="1736725" cy="524986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197100" y="327025"/>
            <a:ext cx="5057775" cy="524986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제목 및 차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97100" y="327025"/>
            <a:ext cx="6946900" cy="1017588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차트 개체 틀 2"/>
          <p:cNvSpPr>
            <a:spLocks noGrp="1"/>
          </p:cNvSpPr>
          <p:nvPr>
            <p:ph type="chart" idx="1"/>
          </p:nvPr>
        </p:nvSpPr>
        <p:spPr>
          <a:xfrm>
            <a:off x="2798763" y="1538288"/>
            <a:ext cx="6165850" cy="4038600"/>
          </a:xfrm>
        </p:spPr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제목, 텍스트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97100" y="327025"/>
            <a:ext cx="6946900" cy="1017588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2798763" y="1538288"/>
            <a:ext cx="3006725" cy="403860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957888" y="1538288"/>
            <a:ext cx="3006725" cy="403860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798763" y="1538288"/>
            <a:ext cx="3006725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957888" y="1538288"/>
            <a:ext cx="3006725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8" name="Picture 34" descr="circle2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3890963"/>
            <a:ext cx="3810000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98763" y="1538288"/>
            <a:ext cx="616585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ko-KR"/>
              <a:t>Click to edit Master text styles</a:t>
            </a:r>
          </a:p>
          <a:p>
            <a:pPr lvl="1"/>
            <a:r>
              <a:rPr lang="fr-FR" altLang="ko-KR"/>
              <a:t>Second level</a:t>
            </a:r>
          </a:p>
          <a:p>
            <a:pPr lvl="2"/>
            <a:r>
              <a:rPr lang="fr-FR" altLang="ko-KR"/>
              <a:t>Third level</a:t>
            </a:r>
          </a:p>
          <a:p>
            <a:pPr lvl="3"/>
            <a:r>
              <a:rPr lang="fr-FR" altLang="ko-KR"/>
              <a:t>Fourth level</a:t>
            </a:r>
          </a:p>
          <a:p>
            <a:pPr lvl="4"/>
            <a:r>
              <a:rPr lang="fr-FR" altLang="ko-KR"/>
              <a:t>Fifth level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7100" y="327025"/>
            <a:ext cx="6946900" cy="1017588"/>
          </a:xfrm>
          <a:prstGeom prst="rect">
            <a:avLst/>
          </a:prstGeom>
          <a:solidFill>
            <a:srgbClr val="000080"/>
          </a:solidFill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ko-KR"/>
              <a:t>Click to edit Master title style</a:t>
            </a:r>
          </a:p>
        </p:txBody>
      </p:sp>
      <p:sp>
        <p:nvSpPr>
          <p:cNvPr id="1060" name="Rectangle 36"/>
          <p:cNvSpPr>
            <a:spLocks noChangeArrowheads="1"/>
          </p:cNvSpPr>
          <p:nvPr userDrawn="1"/>
        </p:nvSpPr>
        <p:spPr bwMode="auto">
          <a:xfrm>
            <a:off x="1371600" y="6324600"/>
            <a:ext cx="13652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rgbClr val="003399"/>
                </a:solidFill>
              </a:rPr>
              <a:t>www.company.com</a:t>
            </a:r>
            <a:endParaRPr lang="fr-FR" altLang="ko-KR">
              <a:solidFill>
                <a:srgbClr val="003399"/>
              </a:solidFill>
              <a:ea typeface="굴림" charset="-127"/>
            </a:endParaRPr>
          </a:p>
        </p:txBody>
      </p:sp>
      <p:sp>
        <p:nvSpPr>
          <p:cNvPr id="1061" name="Oval 37"/>
          <p:cNvSpPr>
            <a:spLocks noChangeArrowheads="1"/>
          </p:cNvSpPr>
          <p:nvPr userDrawn="1"/>
        </p:nvSpPr>
        <p:spPr bwMode="auto">
          <a:xfrm>
            <a:off x="250825" y="188913"/>
            <a:ext cx="1295400" cy="12954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>
    <p:wipe dir="r"/>
  </p:transition>
  <p:txStyles>
    <p:titleStyle>
      <a:lvl1pPr algn="l" rtl="0" fontAlgn="base">
        <a:spcBef>
          <a:spcPct val="5000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5000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rtl="0" fontAlgn="base">
        <a:spcBef>
          <a:spcPct val="5000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rtl="0" fontAlgn="base">
        <a:spcBef>
          <a:spcPct val="5000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rtl="0" fontAlgn="base">
        <a:spcBef>
          <a:spcPct val="5000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5000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5000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5000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5000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99CC00"/>
        </a:buClr>
        <a:buSzPct val="150000"/>
        <a:buChar char="•"/>
        <a:defRPr sz="2400">
          <a:solidFill>
            <a:srgbClr val="003399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99CC00"/>
        </a:buClr>
        <a:buSzPct val="150000"/>
        <a:buChar char="•"/>
        <a:defRPr sz="2000">
          <a:solidFill>
            <a:srgbClr val="003399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99CC00"/>
        </a:buClr>
        <a:buSzPct val="150000"/>
        <a:buChar char="•"/>
        <a:defRPr>
          <a:solidFill>
            <a:srgbClr val="003399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99CC00"/>
        </a:buClr>
        <a:buChar char="–"/>
        <a:defRPr sz="1600">
          <a:solidFill>
            <a:srgbClr val="003399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99CC00"/>
        </a:buClr>
        <a:buChar char="»"/>
        <a:defRPr sz="1600">
          <a:solidFill>
            <a:srgbClr val="003399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9CC00"/>
        </a:buClr>
        <a:buChar char="»"/>
        <a:defRPr sz="1600">
          <a:solidFill>
            <a:srgbClr val="00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9CC00"/>
        </a:buClr>
        <a:buChar char="»"/>
        <a:defRPr sz="1600">
          <a:solidFill>
            <a:srgbClr val="00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9CC00"/>
        </a:buClr>
        <a:buChar char="»"/>
        <a:defRPr sz="1600">
          <a:solidFill>
            <a:srgbClr val="00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9CC00"/>
        </a:buClr>
        <a:buChar char="»"/>
        <a:defRPr sz="1600">
          <a:solidFill>
            <a:srgbClr val="003399"/>
          </a:solidFill>
          <a:latin typeface="+mn-lt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327025" y="546100"/>
            <a:ext cx="1143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/>
              <a:t>Company LOGO</a:t>
            </a:r>
            <a:endParaRPr lang="fr-FR" altLang="ko-KR" sz="1600" dirty="0">
              <a:ea typeface="굴림" charset="-127"/>
            </a:endParaRPr>
          </a:p>
        </p:txBody>
      </p:sp>
      <p:sp>
        <p:nvSpPr>
          <p:cNvPr id="16" name="제목 10"/>
          <p:cNvSpPr>
            <a:spLocks noGrp="1"/>
          </p:cNvSpPr>
          <p:nvPr>
            <p:ph type="title"/>
          </p:nvPr>
        </p:nvSpPr>
        <p:spPr>
          <a:xfrm>
            <a:off x="0" y="327025"/>
            <a:ext cx="9144000" cy="1244600"/>
          </a:xfrm>
          <a:noFill/>
        </p:spPr>
        <p:txBody>
          <a:bodyPr anchor="ctr"/>
          <a:lstStyle/>
          <a:p>
            <a:pPr algn="ctr"/>
            <a:r>
              <a:rPr lang="ko-KR" altLang="en-US" sz="3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      공동주택 </a:t>
            </a:r>
            <a:r>
              <a:rPr lang="ko-KR" altLang="en-US" sz="3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세대점검</a:t>
            </a:r>
            <a:r>
              <a:rPr lang="ko-KR" altLang="en-US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매뉴얼 </a:t>
            </a:r>
            <a:endParaRPr lang="ko-KR" altLang="en-US" sz="3600" b="0" spc="1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6D5F44DA-7B60-48B4-83A1-CFF7E32B82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768" y="114555"/>
            <a:ext cx="1652159" cy="145707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631" y="1571625"/>
            <a:ext cx="6637336" cy="4989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590255"/>
      </p:ext>
    </p:extLst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 bwMode="auto">
          <a:xfrm>
            <a:off x="1257300" y="6181725"/>
            <a:ext cx="1743075" cy="49530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0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327025" y="546100"/>
            <a:ext cx="1143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/>
              <a:t>Company LOGO</a:t>
            </a:r>
            <a:endParaRPr lang="fr-FR" altLang="ko-KR" sz="1600" dirty="0">
              <a:ea typeface="굴림" charset="-127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제목 10"/>
          <p:cNvSpPr>
            <a:spLocks noGrp="1"/>
          </p:cNvSpPr>
          <p:nvPr>
            <p:ph type="title"/>
          </p:nvPr>
        </p:nvSpPr>
        <p:spPr>
          <a:xfrm>
            <a:off x="1700784" y="457199"/>
            <a:ext cx="6925056" cy="887413"/>
          </a:xfrm>
          <a:noFill/>
        </p:spPr>
        <p:txBody>
          <a:bodyPr anchor="ctr"/>
          <a:lstStyle/>
          <a:p>
            <a:pPr algn="ctr"/>
            <a:r>
              <a:rPr lang="ko-KR" altLang="en-US" sz="3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공동주택 소방시설 </a:t>
            </a:r>
            <a:r>
              <a:rPr lang="ko-KR" altLang="en-US" sz="3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세대점검</a:t>
            </a:r>
            <a:endParaRPr lang="ko-KR" altLang="en-US" sz="3600" b="0" spc="1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9" name="텍스트 개체 틀 7"/>
          <p:cNvSpPr txBox="1">
            <a:spLocks/>
          </p:cNvSpPr>
          <p:nvPr/>
        </p:nvSpPr>
        <p:spPr bwMode="auto">
          <a:xfrm>
            <a:off x="1019568" y="1608203"/>
            <a:ext cx="7606272" cy="2099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 algn="just">
              <a:spcBef>
                <a:spcPct val="20000"/>
              </a:spcBef>
              <a:buClr>
                <a:schemeClr val="tx1"/>
              </a:buClr>
              <a:buSzPct val="150000"/>
              <a:defRPr/>
            </a:pPr>
            <a:r>
              <a:rPr lang="ko-KR" altLang="en-US" sz="3200" kern="0" spc="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소방시설법시행규칙</a:t>
            </a:r>
            <a:r>
              <a:rPr lang="en-US" altLang="ko-KR" sz="3200" kern="0" spc="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[</a:t>
            </a:r>
            <a:r>
              <a:rPr lang="ko-KR" altLang="en-US" sz="3200" kern="0" spc="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별표</a:t>
            </a:r>
            <a:r>
              <a:rPr lang="en-US" altLang="ko-KR" sz="3200" kern="0" spc="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3]</a:t>
            </a:r>
            <a:r>
              <a:rPr lang="ko-KR" altLang="en-US" sz="3200" kern="0" spc="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제</a:t>
            </a:r>
            <a:r>
              <a:rPr lang="en-US" altLang="ko-KR" sz="3200" kern="0" spc="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6</a:t>
            </a:r>
            <a:r>
              <a:rPr lang="ko-KR" altLang="en-US" sz="3200" kern="0" spc="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호</a:t>
            </a:r>
            <a:endParaRPr lang="en-US" altLang="ko-KR" sz="3200" kern="0" spc="600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울릉도M" pitchFamily="18" charset="-127"/>
              <a:ea typeface="HY울릉도M" pitchFamily="18" charset="-127"/>
            </a:endParaRPr>
          </a:p>
          <a:p>
            <a:pPr lvl="0" algn="just">
              <a:spcBef>
                <a:spcPct val="20000"/>
              </a:spcBef>
              <a:buClr>
                <a:schemeClr val="tx1"/>
              </a:buClr>
              <a:buSzPct val="150000"/>
              <a:defRPr/>
            </a:pPr>
            <a:r>
              <a:rPr kumimoji="0" lang="ko-KR" altLang="en-US" sz="2300" b="0" u="none" strike="noStrike" kern="0" cap="none" spc="-30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HY울릉도M" pitchFamily="18" charset="-127"/>
                <a:ea typeface="HY울릉도M" pitchFamily="18" charset="-127"/>
              </a:rPr>
              <a:t>관리자</a:t>
            </a:r>
            <a:r>
              <a:rPr kumimoji="0" lang="ko-KR" altLang="en-US" sz="2300" b="0" u="none" strike="noStrike" kern="0" cap="none" spc="-300" normalizeH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HY울릉도M" pitchFamily="18" charset="-127"/>
                <a:ea typeface="HY울릉도M" pitchFamily="18" charset="-127"/>
              </a:rPr>
              <a:t> 및 입주민은 </a:t>
            </a:r>
            <a:r>
              <a:rPr kumimoji="0" lang="en-US" altLang="ko-KR" sz="2300" b="0" u="none" strike="noStrike" kern="0" cap="none" spc="-300" normalizeH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HY울릉도M" pitchFamily="18" charset="-127"/>
                <a:ea typeface="HY울릉도M" pitchFamily="18" charset="-127"/>
              </a:rPr>
              <a:t>2</a:t>
            </a:r>
            <a:r>
              <a:rPr kumimoji="0" lang="ko-KR" altLang="en-US" sz="2300" b="0" u="none" strike="noStrike" kern="0" cap="none" spc="-300" normalizeH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HY울릉도M" pitchFamily="18" charset="-127"/>
                <a:ea typeface="HY울릉도M" pitchFamily="18" charset="-127"/>
              </a:rPr>
              <a:t>년 이내 모든 세대에 대하여 점검을 해야 한다</a:t>
            </a:r>
            <a:endParaRPr kumimoji="0" lang="en-US" altLang="ko-KR" sz="2300" b="0" u="none" strike="noStrike" kern="0" cap="none" spc="-300" normalizeH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HY울릉도M" pitchFamily="18" charset="-127"/>
              <a:ea typeface="HY울릉도M" pitchFamily="18" charset="-127"/>
            </a:endParaRPr>
          </a:p>
          <a:p>
            <a:pPr lvl="0" algn="just">
              <a:spcBef>
                <a:spcPct val="20000"/>
              </a:spcBef>
              <a:buClr>
                <a:schemeClr val="tx1"/>
              </a:buClr>
              <a:buSzPct val="150000"/>
              <a:defRPr/>
            </a:pPr>
            <a:endParaRPr kumimoji="0" lang="en-US" altLang="ko-KR" sz="2400" b="0" u="none" strike="noStrike" kern="0" cap="none" spc="-300" normalizeH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HY울릉도M" pitchFamily="18" charset="-127"/>
              <a:ea typeface="HY울릉도M" pitchFamily="18" charset="-127"/>
            </a:endParaRPr>
          </a:p>
          <a:p>
            <a:pPr marL="342900" indent="-342900" algn="just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150000"/>
              <a:buFont typeface="Arial" pitchFamily="34" charset="0"/>
              <a:buChar char="•"/>
              <a:defRPr/>
            </a:pPr>
            <a:endParaRPr kumimoji="0" lang="en-US" altLang="ko-KR" sz="2400" b="0" u="none" strike="noStrike" kern="0" cap="none" spc="-300" normalizeH="0" baseline="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HY울릉도M" pitchFamily="18" charset="-127"/>
              <a:ea typeface="HY울릉도M" pitchFamily="18" charset="-127"/>
            </a:endParaRP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2B946299-371F-4CB0-A496-4FFD6D4AA9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768" y="160584"/>
            <a:ext cx="1652159" cy="1457070"/>
          </a:xfrm>
          <a:prstGeom prst="rect">
            <a:avLst/>
          </a:prstGeom>
        </p:spPr>
      </p:pic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1885295"/>
              </p:ext>
            </p:extLst>
          </p:nvPr>
        </p:nvGraphicFramePr>
        <p:xfrm>
          <a:off x="622483" y="2746050"/>
          <a:ext cx="8003357" cy="3930975"/>
        </p:xfrm>
        <a:graphic>
          <a:graphicData uri="http://schemas.openxmlformats.org/drawingml/2006/table">
            <a:tbl>
              <a:tblPr/>
              <a:tblGrid>
                <a:gridCol w="1493645">
                  <a:extLst>
                    <a:ext uri="{9D8B030D-6E8A-4147-A177-3AD203B41FA5}">
                      <a16:colId xmlns:a16="http://schemas.microsoft.com/office/drawing/2014/main" val="1465802378"/>
                    </a:ext>
                  </a:extLst>
                </a:gridCol>
                <a:gridCol w="1610873">
                  <a:extLst>
                    <a:ext uri="{9D8B030D-6E8A-4147-A177-3AD203B41FA5}">
                      <a16:colId xmlns:a16="http://schemas.microsoft.com/office/drawing/2014/main" val="1529684727"/>
                    </a:ext>
                  </a:extLst>
                </a:gridCol>
                <a:gridCol w="1610873">
                  <a:extLst>
                    <a:ext uri="{9D8B030D-6E8A-4147-A177-3AD203B41FA5}">
                      <a16:colId xmlns:a16="http://schemas.microsoft.com/office/drawing/2014/main" val="3626266826"/>
                    </a:ext>
                  </a:extLst>
                </a:gridCol>
                <a:gridCol w="1493645">
                  <a:extLst>
                    <a:ext uri="{9D8B030D-6E8A-4147-A177-3AD203B41FA5}">
                      <a16:colId xmlns:a16="http://schemas.microsoft.com/office/drawing/2014/main" val="556629132"/>
                    </a:ext>
                  </a:extLst>
                </a:gridCol>
                <a:gridCol w="1794321">
                  <a:extLst>
                    <a:ext uri="{9D8B030D-6E8A-4147-A177-3AD203B41FA5}">
                      <a16:colId xmlns:a16="http://schemas.microsoft.com/office/drawing/2014/main" val="3907938161"/>
                    </a:ext>
                  </a:extLst>
                </a:gridCol>
              </a:tblGrid>
              <a:tr h="453763">
                <a:tc rowSpan="2"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구분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48341" marR="48341" marT="13365" marB="1336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원격점검</a:t>
                      </a:r>
                      <a:r>
                        <a:rPr lang="ko-KR" altLang="en-US" sz="1400" b="1" kern="0" spc="0" baseline="300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*</a:t>
                      </a: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400" b="1" kern="0" spc="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미실시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48341" marR="48341" marT="13365" marB="1336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원격점검 실시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48341" marR="48341" marT="13365" marB="1336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0772990"/>
                  </a:ext>
                </a:extLst>
              </a:tr>
              <a:tr h="992976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원격점검</a:t>
                      </a: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대상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자동화재탐지설비</a:t>
                      </a: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48341" marR="48341" marT="13365" marB="1336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원격점검</a:t>
                      </a: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대상 외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자동화재탐지설비 외</a:t>
                      </a: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48341" marR="48341" marT="13365" marB="1336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6690080"/>
                  </a:ext>
                </a:extLst>
              </a:tr>
              <a:tr h="1242118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기존대상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48341" marR="48341" marT="13365" marB="1336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작동점검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대상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48341" marR="48341" marT="13365" marB="1336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년 이내 전체 세대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400" kern="0" spc="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점검시마다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전체 세대의 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50% 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이상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48341" marR="48341" marT="13365" marB="1336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점검시마다 전체세대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48341" marR="48341" marT="13365" marB="1336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년 이내 전체 세대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400" kern="0" spc="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점검시마다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전체 세대의 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50% 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이상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48341" marR="48341" marT="13365" marB="1336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6539219"/>
                  </a:ext>
                </a:extLst>
              </a:tr>
              <a:tr h="124211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종합점검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대상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48341" marR="48341" marT="13365" marB="1336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년 이내 전체 세대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400" kern="0" spc="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점검시마다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전체 세대의 </a:t>
                      </a:r>
                      <a:r>
                        <a:rPr lang="en-US" altLang="ko-KR" sz="14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% 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이상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48341" marR="48341" marT="13365" marB="1336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점검시마다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400" kern="0" spc="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전체세대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48341" marR="48341" marT="13365" marB="1336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년 이내 전체 세대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400" kern="0" spc="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점검시마다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전체 세대의 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30% 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이상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48341" marR="48341" marT="13365" marB="1336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0547533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975361" y="3178348"/>
            <a:ext cx="10744108" cy="816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4696396"/>
      </p:ext>
    </p:extLst>
  </p:cSld>
  <p:clrMapOvr>
    <a:masterClrMapping/>
  </p:clrMapOvr>
  <p:transition spd="med">
    <p:wipe dir="r"/>
  </p:transition>
</p:sld>
</file>

<file path=ppt/theme/theme1.xml><?xml version="1.0" encoding="utf-8"?>
<a:theme xmlns:a="http://schemas.openxmlformats.org/drawingml/2006/main" name="Default Design">
  <a:themeElements>
    <a:clrScheme name="">
      <a:dk1>
        <a:srgbClr val="000080"/>
      </a:dk1>
      <a:lt1>
        <a:srgbClr val="FFFFFF"/>
      </a:lt1>
      <a:dk2>
        <a:srgbClr val="FFFFFF"/>
      </a:dk2>
      <a:lt2>
        <a:srgbClr val="808080"/>
      </a:lt2>
      <a:accent1>
        <a:srgbClr val="B4D7EB"/>
      </a:accent1>
      <a:accent2>
        <a:srgbClr val="183883"/>
      </a:accent2>
      <a:accent3>
        <a:srgbClr val="FFFFFF"/>
      </a:accent3>
      <a:accent4>
        <a:srgbClr val="00006C"/>
      </a:accent4>
      <a:accent5>
        <a:srgbClr val="D6E8F3"/>
      </a:accent5>
      <a:accent6>
        <a:srgbClr val="153276"/>
      </a:accent6>
      <a:hlink>
        <a:srgbClr val="365B91"/>
      </a:hlink>
      <a:folHlink>
        <a:srgbClr val="97C6E4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2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183883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132E6F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183883"/>
        </a:dk1>
        <a:lt1>
          <a:srgbClr val="FFFFFF"/>
        </a:lt1>
        <a:dk2>
          <a:srgbClr val="000000"/>
        </a:dk2>
        <a:lt2>
          <a:srgbClr val="808080"/>
        </a:lt2>
        <a:accent1>
          <a:srgbClr val="D4E3F7"/>
        </a:accent1>
        <a:accent2>
          <a:srgbClr val="333399"/>
        </a:accent2>
        <a:accent3>
          <a:srgbClr val="FFFFFF"/>
        </a:accent3>
        <a:accent4>
          <a:srgbClr val="132E6F"/>
        </a:accent4>
        <a:accent5>
          <a:srgbClr val="E6EFFA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183883"/>
        </a:dk1>
        <a:lt1>
          <a:srgbClr val="FFFFFF"/>
        </a:lt1>
        <a:dk2>
          <a:srgbClr val="183883"/>
        </a:dk2>
        <a:lt2>
          <a:srgbClr val="808080"/>
        </a:lt2>
        <a:accent1>
          <a:srgbClr val="D4E3F7"/>
        </a:accent1>
        <a:accent2>
          <a:srgbClr val="333399"/>
        </a:accent2>
        <a:accent3>
          <a:srgbClr val="FFFFFF"/>
        </a:accent3>
        <a:accent4>
          <a:srgbClr val="132E6F"/>
        </a:accent4>
        <a:accent5>
          <a:srgbClr val="E6EFFA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183883"/>
        </a:dk1>
        <a:lt1>
          <a:srgbClr val="FFFFFF"/>
        </a:lt1>
        <a:dk2>
          <a:srgbClr val="183883"/>
        </a:dk2>
        <a:lt2>
          <a:srgbClr val="808080"/>
        </a:lt2>
        <a:accent1>
          <a:srgbClr val="D4E3F7"/>
        </a:accent1>
        <a:accent2>
          <a:srgbClr val="0067AF"/>
        </a:accent2>
        <a:accent3>
          <a:srgbClr val="FFFFFF"/>
        </a:accent3>
        <a:accent4>
          <a:srgbClr val="132E6F"/>
        </a:accent4>
        <a:accent5>
          <a:srgbClr val="E6EFFA"/>
        </a:accent5>
        <a:accent6>
          <a:srgbClr val="005D9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4653</TotalTime>
  <Words>113</Words>
  <Application>Microsoft Office PowerPoint</Application>
  <PresentationFormat>화면 슬라이드 쇼(4:3)</PresentationFormat>
  <Paragraphs>30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HY울릉도M</vt:lpstr>
      <vt:lpstr>HY헤드라인M</vt:lpstr>
      <vt:lpstr>굴림</vt:lpstr>
      <vt:lpstr>맑은 고딕</vt:lpstr>
      <vt:lpstr>함초롬바탕</vt:lpstr>
      <vt:lpstr>Arial</vt:lpstr>
      <vt:lpstr>Default Design</vt:lpstr>
      <vt:lpstr>       공동주택 세대점검 매뉴얼 </vt:lpstr>
      <vt:lpstr>  공동주택 소방시설 세대점검</vt:lpstr>
    </vt:vector>
  </TitlesOfParts>
  <Company>Presentation Magazine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 Bubbles Template</dc:title>
  <dc:creator>Presentation Magazine</dc:creator>
  <cp:lastModifiedBy>user</cp:lastModifiedBy>
  <cp:revision>315</cp:revision>
  <cp:lastPrinted>2015-11-21T17:04:17Z</cp:lastPrinted>
  <dcterms:created xsi:type="dcterms:W3CDTF">2005-02-28T14:06:28Z</dcterms:created>
  <dcterms:modified xsi:type="dcterms:W3CDTF">2024-01-24T00:04:42Z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Presentation Helper</vt:lpwstr>
  </property>
</Properties>
</file>