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8"/>
  </p:notesMasterIdLst>
  <p:sldIdLst>
    <p:sldId id="271" r:id="rId2"/>
    <p:sldId id="281" r:id="rId3"/>
    <p:sldId id="282" r:id="rId4"/>
    <p:sldId id="320" r:id="rId5"/>
    <p:sldId id="321" r:id="rId6"/>
    <p:sldId id="322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DD2F2"/>
    <a:srgbClr val="000000"/>
    <a:srgbClr val="D4E3F7"/>
    <a:srgbClr val="DDDDDD"/>
    <a:srgbClr val="EAEAEA"/>
    <a:srgbClr val="96B8D6"/>
    <a:srgbClr val="B4CCE2"/>
    <a:srgbClr val="00339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테마 스타일 2 - 강조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1" autoAdjust="0"/>
    <p:restoredTop sz="94660"/>
  </p:normalViewPr>
  <p:slideViewPr>
    <p:cSldViewPr snapToGrid="0">
      <p:cViewPr>
        <p:scale>
          <a:sx n="117" d="100"/>
          <a:sy n="117" d="100"/>
        </p:scale>
        <p:origin x="-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16" y="-84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A312F-94FF-49E9-9EFD-7999085DA3A0}" type="doc">
      <dgm:prSet loTypeId="urn:microsoft.com/office/officeart/2005/8/layout/list1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latinLnBrk="1"/>
          <a:endParaRPr lang="ko-KR" altLang="en-US"/>
        </a:p>
      </dgm:t>
    </dgm:pt>
    <dgm:pt modelId="{DF029144-09F1-4CC2-91BE-96CEB717C608}">
      <dgm:prSet phldrT="[텍스트]" custT="1"/>
      <dgm:spPr>
        <a:solidFill>
          <a:srgbClr val="00B0F0"/>
        </a:solidFill>
      </dgm:spPr>
      <dgm:t>
        <a:bodyPr/>
        <a:lstStyle/>
        <a:p>
          <a:pPr latinLnBrk="1"/>
          <a:r>
            <a:rPr lang="en-US" altLang="ko-KR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Ⅰ. </a:t>
          </a:r>
          <a:r>
            <a:rPr lang="ko-KR" altLang="en-US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제품 소개</a:t>
          </a:r>
          <a:endParaRPr lang="ko-KR" altLang="en-US" sz="16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B525DEF-45D2-4FCA-A04C-648ECFD54089}" type="parTrans" cxnId="{381A2048-3C67-413D-8F6B-F267CC0E59FF}">
      <dgm:prSet/>
      <dgm:spPr/>
      <dgm:t>
        <a:bodyPr/>
        <a:lstStyle/>
        <a:p>
          <a:pPr latinLnBrk="1"/>
          <a:endParaRPr lang="ko-KR" altLang="en-US"/>
        </a:p>
      </dgm:t>
    </dgm:pt>
    <dgm:pt modelId="{CC3B243A-6725-4F0F-894E-0EEB56F07BCC}" type="sibTrans" cxnId="{381A2048-3C67-413D-8F6B-F267CC0E59FF}">
      <dgm:prSet/>
      <dgm:spPr/>
      <dgm:t>
        <a:bodyPr/>
        <a:lstStyle/>
        <a:p>
          <a:pPr latinLnBrk="1"/>
          <a:endParaRPr lang="ko-KR" altLang="en-US"/>
        </a:p>
      </dgm:t>
    </dgm:pt>
    <dgm:pt modelId="{A9B9A0AD-E913-42CB-9173-BC3A12F52C34}">
      <dgm:prSet phldrT="[텍스트]" custT="1"/>
      <dgm:spPr>
        <a:solidFill>
          <a:srgbClr val="0070C0"/>
        </a:solidFill>
      </dgm:spPr>
      <dgm:t>
        <a:bodyPr/>
        <a:lstStyle/>
        <a:p>
          <a:pPr latinLnBrk="1"/>
          <a:r>
            <a:rPr lang="en-US" altLang="ko-KR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Ⅱ. </a:t>
          </a:r>
          <a:r>
            <a:rPr lang="ko-KR" altLang="en-US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제품 </a:t>
          </a:r>
          <a:r>
            <a:rPr lang="ko-KR" altLang="en-US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규격 및 제원</a:t>
          </a:r>
          <a:endParaRPr lang="ko-KR" altLang="en-US" sz="16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CD25C65-5E31-4A2A-98B6-A2FC0AA7A650}" type="parTrans" cxnId="{3A48F853-78E7-49DF-A1FD-5FB2809F73D4}">
      <dgm:prSet/>
      <dgm:spPr/>
      <dgm:t>
        <a:bodyPr/>
        <a:lstStyle/>
        <a:p>
          <a:pPr latinLnBrk="1"/>
          <a:endParaRPr lang="ko-KR" altLang="en-US"/>
        </a:p>
      </dgm:t>
    </dgm:pt>
    <dgm:pt modelId="{178DCAFE-F53F-48C3-BF73-C786EDD0C431}" type="sibTrans" cxnId="{3A48F853-78E7-49DF-A1FD-5FB2809F73D4}">
      <dgm:prSet/>
      <dgm:spPr/>
      <dgm:t>
        <a:bodyPr/>
        <a:lstStyle/>
        <a:p>
          <a:pPr latinLnBrk="1"/>
          <a:endParaRPr lang="ko-KR" altLang="en-US"/>
        </a:p>
      </dgm:t>
    </dgm:pt>
    <dgm:pt modelId="{B27354B1-1359-4341-9EC0-C14E2D3736BF}">
      <dgm:prSet phldrT="[텍스트]" custT="1"/>
      <dgm:spPr>
        <a:solidFill>
          <a:srgbClr val="0033CC"/>
        </a:solidFill>
      </dgm:spPr>
      <dgm:t>
        <a:bodyPr/>
        <a:lstStyle/>
        <a:p>
          <a:pPr latinLnBrk="1"/>
          <a:r>
            <a:rPr lang="en-US" altLang="ko-KR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Ⅲ. </a:t>
          </a:r>
          <a:r>
            <a:rPr lang="ko-KR" altLang="en-US" sz="1600" b="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공기충전기 관련 사고 사례</a:t>
          </a:r>
          <a:endParaRPr lang="ko-KR" altLang="en-US" sz="1600" b="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D702D85-C584-4092-AD84-3268A5676A42}" type="parTrans" cxnId="{4677AFDE-6202-4C67-8700-2C65D9C76818}">
      <dgm:prSet/>
      <dgm:spPr/>
      <dgm:t>
        <a:bodyPr/>
        <a:lstStyle/>
        <a:p>
          <a:pPr latinLnBrk="1"/>
          <a:endParaRPr lang="ko-KR" altLang="en-US"/>
        </a:p>
      </dgm:t>
    </dgm:pt>
    <dgm:pt modelId="{B023356B-9597-4DD3-82CD-55D1867A2BE8}" type="sibTrans" cxnId="{4677AFDE-6202-4C67-8700-2C65D9C76818}">
      <dgm:prSet/>
      <dgm:spPr/>
      <dgm:t>
        <a:bodyPr/>
        <a:lstStyle/>
        <a:p>
          <a:pPr latinLnBrk="1"/>
          <a:endParaRPr lang="ko-KR" altLang="en-US"/>
        </a:p>
      </dgm:t>
    </dgm:pt>
    <dgm:pt modelId="{E4FD3C6E-F846-4A35-ABCA-F7FFEA417D65}" type="pres">
      <dgm:prSet presAssocID="{B09A312F-94FF-49E9-9EFD-7999085DA3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B3B277-CBA2-4521-8B2D-A3EAF8CC4EBC}" type="pres">
      <dgm:prSet presAssocID="{DF029144-09F1-4CC2-91BE-96CEB717C608}" presName="parentLin" presStyleCnt="0"/>
      <dgm:spPr/>
    </dgm:pt>
    <dgm:pt modelId="{AF727B1C-1C79-4EFD-A427-D8BA024C94B7}" type="pres">
      <dgm:prSet presAssocID="{DF029144-09F1-4CC2-91BE-96CEB717C608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1A9A845-A57F-4A8E-A021-465D038560AE}" type="pres">
      <dgm:prSet presAssocID="{DF029144-09F1-4CC2-91BE-96CEB717C608}" presName="parentText" presStyleLbl="node1" presStyleIdx="0" presStyleCnt="3" custScaleX="90909" custScaleY="21124" custLinFactNeighborX="-18750" custLinFactNeighborY="-5020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DB026D-5177-4C5A-8BE1-2F46A1F4D7CB}" type="pres">
      <dgm:prSet presAssocID="{DF029144-09F1-4CC2-91BE-96CEB717C608}" presName="negativeSpace" presStyleCnt="0"/>
      <dgm:spPr/>
    </dgm:pt>
    <dgm:pt modelId="{FF8FC34E-F09A-4121-8AF9-C058FC1445DC}" type="pres">
      <dgm:prSet presAssocID="{DF029144-09F1-4CC2-91BE-96CEB717C608}" presName="childText" presStyleLbl="conFgAcc1" presStyleIdx="0" presStyleCnt="3" custScaleX="90909" custScaleY="46090" custLinFactY="-12963" custLinFactNeighborX="-268" custLinFactNeighborY="-100000">
        <dgm:presLayoutVars>
          <dgm:bulletEnabled val="1"/>
        </dgm:presLayoutVars>
      </dgm:prSet>
      <dgm:spPr/>
    </dgm:pt>
    <dgm:pt modelId="{ED09B591-52AF-4DDC-A643-265EF8E448D4}" type="pres">
      <dgm:prSet presAssocID="{CC3B243A-6725-4F0F-894E-0EEB56F07BCC}" presName="spaceBetweenRectangles" presStyleCnt="0"/>
      <dgm:spPr/>
    </dgm:pt>
    <dgm:pt modelId="{562274E6-348C-4299-952E-9A5B39909116}" type="pres">
      <dgm:prSet presAssocID="{A9B9A0AD-E913-42CB-9173-BC3A12F52C34}" presName="parentLin" presStyleCnt="0"/>
      <dgm:spPr/>
    </dgm:pt>
    <dgm:pt modelId="{EC42E696-29BC-48A3-8934-FD7587C2043E}" type="pres">
      <dgm:prSet presAssocID="{A9B9A0AD-E913-42CB-9173-BC3A12F52C34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724DE38-3B5C-4378-A35A-72E891205D29}" type="pres">
      <dgm:prSet presAssocID="{A9B9A0AD-E913-42CB-9173-BC3A12F52C34}" presName="parentText" presStyleLbl="node1" presStyleIdx="1" presStyleCnt="3" custScaleX="90909" custScaleY="21865" custLinFactNeighborX="-26785" custLinFactNeighborY="-18296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4260F80-1AD8-40D5-BE43-1A6CE38E4902}" type="pres">
      <dgm:prSet presAssocID="{A9B9A0AD-E913-42CB-9173-BC3A12F52C34}" presName="negativeSpace" presStyleCnt="0"/>
      <dgm:spPr/>
    </dgm:pt>
    <dgm:pt modelId="{7A95F32F-09E6-460E-A677-FBDC7242A602}" type="pres">
      <dgm:prSet presAssocID="{A9B9A0AD-E913-42CB-9173-BC3A12F52C34}" presName="childText" presStyleLbl="conFgAcc1" presStyleIdx="1" presStyleCnt="3" custScaleX="90909" custScaleY="47462" custLinFactNeighborX="-134" custLinFactNeighborY="0">
        <dgm:presLayoutVars>
          <dgm:bulletEnabled val="1"/>
        </dgm:presLayoutVars>
      </dgm:prSet>
      <dgm:spPr/>
    </dgm:pt>
    <dgm:pt modelId="{B404B733-A3C7-4F4B-A50F-9297ABEBB85C}" type="pres">
      <dgm:prSet presAssocID="{178DCAFE-F53F-48C3-BF73-C786EDD0C431}" presName="spaceBetweenRectangles" presStyleCnt="0"/>
      <dgm:spPr/>
    </dgm:pt>
    <dgm:pt modelId="{8CF319AB-BB78-4B34-B883-26306D2D8CED}" type="pres">
      <dgm:prSet presAssocID="{B27354B1-1359-4341-9EC0-C14E2D3736BF}" presName="parentLin" presStyleCnt="0"/>
      <dgm:spPr/>
    </dgm:pt>
    <dgm:pt modelId="{7ED2A510-4310-426C-AEB8-D52CF6C00FCF}" type="pres">
      <dgm:prSet presAssocID="{B27354B1-1359-4341-9EC0-C14E2D3736BF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42F1B84-6A81-4615-A14E-8DA3CA1E3FE5}" type="pres">
      <dgm:prSet presAssocID="{B27354B1-1359-4341-9EC0-C14E2D3736BF}" presName="parentText" presStyleLbl="node1" presStyleIdx="2" presStyleCnt="3" custScaleX="90909" custScaleY="20841" custLinFactNeighborX="-21428" custLinFactNeighborY="553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77B9FD-A8CD-4D47-ACFD-155D3F72F335}" type="pres">
      <dgm:prSet presAssocID="{B27354B1-1359-4341-9EC0-C14E2D3736BF}" presName="negativeSpace" presStyleCnt="0"/>
      <dgm:spPr/>
    </dgm:pt>
    <dgm:pt modelId="{70B4496A-605C-43F8-9D02-FECD3BCBF415}" type="pres">
      <dgm:prSet presAssocID="{B27354B1-1359-4341-9EC0-C14E2D3736BF}" presName="childText" presStyleLbl="conFgAcc1" presStyleIdx="2" presStyleCnt="3" custScaleX="90909" custScaleY="42184" custLinFactNeighborY="5871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677AFDE-6202-4C67-8700-2C65D9C76818}" srcId="{B09A312F-94FF-49E9-9EFD-7999085DA3A0}" destId="{B27354B1-1359-4341-9EC0-C14E2D3736BF}" srcOrd="2" destOrd="0" parTransId="{BD702D85-C584-4092-AD84-3268A5676A42}" sibTransId="{B023356B-9597-4DD3-82CD-55D1867A2BE8}"/>
    <dgm:cxn modelId="{381A2048-3C67-413D-8F6B-F267CC0E59FF}" srcId="{B09A312F-94FF-49E9-9EFD-7999085DA3A0}" destId="{DF029144-09F1-4CC2-91BE-96CEB717C608}" srcOrd="0" destOrd="0" parTransId="{1B525DEF-45D2-4FCA-A04C-648ECFD54089}" sibTransId="{CC3B243A-6725-4F0F-894E-0EEB56F07BCC}"/>
    <dgm:cxn modelId="{3A48F853-78E7-49DF-A1FD-5FB2809F73D4}" srcId="{B09A312F-94FF-49E9-9EFD-7999085DA3A0}" destId="{A9B9A0AD-E913-42CB-9173-BC3A12F52C34}" srcOrd="1" destOrd="0" parTransId="{5CD25C65-5E31-4A2A-98B6-A2FC0AA7A650}" sibTransId="{178DCAFE-F53F-48C3-BF73-C786EDD0C431}"/>
    <dgm:cxn modelId="{437E4894-BFDA-4DA1-A23F-05211FF8B4F1}" type="presOf" srcId="{B27354B1-1359-4341-9EC0-C14E2D3736BF}" destId="{542F1B84-6A81-4615-A14E-8DA3CA1E3FE5}" srcOrd="1" destOrd="0" presId="urn:microsoft.com/office/officeart/2005/8/layout/list1"/>
    <dgm:cxn modelId="{6542EC5B-1C05-4453-8D1F-62B969B63630}" type="presOf" srcId="{B27354B1-1359-4341-9EC0-C14E2D3736BF}" destId="{7ED2A510-4310-426C-AEB8-D52CF6C00FCF}" srcOrd="0" destOrd="0" presId="urn:microsoft.com/office/officeart/2005/8/layout/list1"/>
    <dgm:cxn modelId="{B896BC16-088D-4E8C-9729-4F16FA059307}" type="presOf" srcId="{A9B9A0AD-E913-42CB-9173-BC3A12F52C34}" destId="{B724DE38-3B5C-4378-A35A-72E891205D29}" srcOrd="1" destOrd="0" presId="urn:microsoft.com/office/officeart/2005/8/layout/list1"/>
    <dgm:cxn modelId="{E2522018-2FFE-45F8-85E7-B452E90A4275}" type="presOf" srcId="{DF029144-09F1-4CC2-91BE-96CEB717C608}" destId="{AF727B1C-1C79-4EFD-A427-D8BA024C94B7}" srcOrd="0" destOrd="0" presId="urn:microsoft.com/office/officeart/2005/8/layout/list1"/>
    <dgm:cxn modelId="{E577EE16-B787-4AEF-80C6-46CD977B0561}" type="presOf" srcId="{A9B9A0AD-E913-42CB-9173-BC3A12F52C34}" destId="{EC42E696-29BC-48A3-8934-FD7587C2043E}" srcOrd="0" destOrd="0" presId="urn:microsoft.com/office/officeart/2005/8/layout/list1"/>
    <dgm:cxn modelId="{60111B69-EE6D-411F-B883-6DFD76D143B9}" type="presOf" srcId="{DF029144-09F1-4CC2-91BE-96CEB717C608}" destId="{F1A9A845-A57F-4A8E-A021-465D038560AE}" srcOrd="1" destOrd="0" presId="urn:microsoft.com/office/officeart/2005/8/layout/list1"/>
    <dgm:cxn modelId="{6222718D-4501-47F1-A09A-2345F2A4FA9F}" type="presOf" srcId="{B09A312F-94FF-49E9-9EFD-7999085DA3A0}" destId="{E4FD3C6E-F846-4A35-ABCA-F7FFEA417D65}" srcOrd="0" destOrd="0" presId="urn:microsoft.com/office/officeart/2005/8/layout/list1"/>
    <dgm:cxn modelId="{01050E29-24C8-4292-B270-C028A2C88284}" type="presParOf" srcId="{E4FD3C6E-F846-4A35-ABCA-F7FFEA417D65}" destId="{9AB3B277-CBA2-4521-8B2D-A3EAF8CC4EBC}" srcOrd="0" destOrd="0" presId="urn:microsoft.com/office/officeart/2005/8/layout/list1"/>
    <dgm:cxn modelId="{A376FD56-C967-4DF9-9443-C36B98586ADD}" type="presParOf" srcId="{9AB3B277-CBA2-4521-8B2D-A3EAF8CC4EBC}" destId="{AF727B1C-1C79-4EFD-A427-D8BA024C94B7}" srcOrd="0" destOrd="0" presId="urn:microsoft.com/office/officeart/2005/8/layout/list1"/>
    <dgm:cxn modelId="{8AE1BF08-98C1-4FD8-9F64-511A49A7025D}" type="presParOf" srcId="{9AB3B277-CBA2-4521-8B2D-A3EAF8CC4EBC}" destId="{F1A9A845-A57F-4A8E-A021-465D038560AE}" srcOrd="1" destOrd="0" presId="urn:microsoft.com/office/officeart/2005/8/layout/list1"/>
    <dgm:cxn modelId="{E5628F74-DEA7-4112-9D69-1692A067546F}" type="presParOf" srcId="{E4FD3C6E-F846-4A35-ABCA-F7FFEA417D65}" destId="{CBDB026D-5177-4C5A-8BE1-2F46A1F4D7CB}" srcOrd="1" destOrd="0" presId="urn:microsoft.com/office/officeart/2005/8/layout/list1"/>
    <dgm:cxn modelId="{B10B45E9-C481-4A01-8480-C5EB495C3369}" type="presParOf" srcId="{E4FD3C6E-F846-4A35-ABCA-F7FFEA417D65}" destId="{FF8FC34E-F09A-4121-8AF9-C058FC1445DC}" srcOrd="2" destOrd="0" presId="urn:microsoft.com/office/officeart/2005/8/layout/list1"/>
    <dgm:cxn modelId="{1A4F373F-774E-40DD-A50B-21A57AA991AE}" type="presParOf" srcId="{E4FD3C6E-F846-4A35-ABCA-F7FFEA417D65}" destId="{ED09B591-52AF-4DDC-A643-265EF8E448D4}" srcOrd="3" destOrd="0" presId="urn:microsoft.com/office/officeart/2005/8/layout/list1"/>
    <dgm:cxn modelId="{55E35CB6-E159-4B07-8C6D-9AF182BBF1DF}" type="presParOf" srcId="{E4FD3C6E-F846-4A35-ABCA-F7FFEA417D65}" destId="{562274E6-348C-4299-952E-9A5B39909116}" srcOrd="4" destOrd="0" presId="urn:microsoft.com/office/officeart/2005/8/layout/list1"/>
    <dgm:cxn modelId="{D5187C04-173B-43D9-816B-6E64F0492E7C}" type="presParOf" srcId="{562274E6-348C-4299-952E-9A5B39909116}" destId="{EC42E696-29BC-48A3-8934-FD7587C2043E}" srcOrd="0" destOrd="0" presId="urn:microsoft.com/office/officeart/2005/8/layout/list1"/>
    <dgm:cxn modelId="{5DF1840A-AF78-4E2D-B439-1B0BC33F4013}" type="presParOf" srcId="{562274E6-348C-4299-952E-9A5B39909116}" destId="{B724DE38-3B5C-4378-A35A-72E891205D29}" srcOrd="1" destOrd="0" presId="urn:microsoft.com/office/officeart/2005/8/layout/list1"/>
    <dgm:cxn modelId="{70C99B98-2B94-4FCD-8AE9-D185909F77A3}" type="presParOf" srcId="{E4FD3C6E-F846-4A35-ABCA-F7FFEA417D65}" destId="{F4260F80-1AD8-40D5-BE43-1A6CE38E4902}" srcOrd="5" destOrd="0" presId="urn:microsoft.com/office/officeart/2005/8/layout/list1"/>
    <dgm:cxn modelId="{0C7F2DC0-1784-421C-91D2-3729BABBDC0F}" type="presParOf" srcId="{E4FD3C6E-F846-4A35-ABCA-F7FFEA417D65}" destId="{7A95F32F-09E6-460E-A677-FBDC7242A602}" srcOrd="6" destOrd="0" presId="urn:microsoft.com/office/officeart/2005/8/layout/list1"/>
    <dgm:cxn modelId="{AEC25753-AC47-4056-AA77-C143D092A466}" type="presParOf" srcId="{E4FD3C6E-F846-4A35-ABCA-F7FFEA417D65}" destId="{B404B733-A3C7-4F4B-A50F-9297ABEBB85C}" srcOrd="7" destOrd="0" presId="urn:microsoft.com/office/officeart/2005/8/layout/list1"/>
    <dgm:cxn modelId="{DF514720-EEC7-4CC6-A735-3E749955B3B6}" type="presParOf" srcId="{E4FD3C6E-F846-4A35-ABCA-F7FFEA417D65}" destId="{8CF319AB-BB78-4B34-B883-26306D2D8CED}" srcOrd="8" destOrd="0" presId="urn:microsoft.com/office/officeart/2005/8/layout/list1"/>
    <dgm:cxn modelId="{EDD0D0B6-D68C-4AFD-B4AD-EBA469B12535}" type="presParOf" srcId="{8CF319AB-BB78-4B34-B883-26306D2D8CED}" destId="{7ED2A510-4310-426C-AEB8-D52CF6C00FCF}" srcOrd="0" destOrd="0" presId="urn:microsoft.com/office/officeart/2005/8/layout/list1"/>
    <dgm:cxn modelId="{702575CD-BCC4-450F-8AB4-715F604FF70C}" type="presParOf" srcId="{8CF319AB-BB78-4B34-B883-26306D2D8CED}" destId="{542F1B84-6A81-4615-A14E-8DA3CA1E3FE5}" srcOrd="1" destOrd="0" presId="urn:microsoft.com/office/officeart/2005/8/layout/list1"/>
    <dgm:cxn modelId="{23DCEE05-CCC3-49BC-8FEB-2788E91B4139}" type="presParOf" srcId="{E4FD3C6E-F846-4A35-ABCA-F7FFEA417D65}" destId="{E877B9FD-A8CD-4D47-ACFD-155D3F72F335}" srcOrd="9" destOrd="0" presId="urn:microsoft.com/office/officeart/2005/8/layout/list1"/>
    <dgm:cxn modelId="{F939C56D-8902-427E-ADEC-9AC5432F07AA}" type="presParOf" srcId="{E4FD3C6E-F846-4A35-ABCA-F7FFEA417D65}" destId="{70B4496A-605C-43F8-9D02-FECD3BCBF41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FC34E-F09A-4121-8AF9-C058FC1445DC}">
      <dsp:nvSpPr>
        <dsp:cNvPr id="0" name=""/>
        <dsp:cNvSpPr/>
      </dsp:nvSpPr>
      <dsp:spPr>
        <a:xfrm>
          <a:off x="0" y="386301"/>
          <a:ext cx="5541812" cy="7549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A9A845-A57F-4A8E-A021-465D038560AE}">
      <dsp:nvSpPr>
        <dsp:cNvPr id="0" name=""/>
        <dsp:cNvSpPr/>
      </dsp:nvSpPr>
      <dsp:spPr>
        <a:xfrm>
          <a:off x="247650" y="540336"/>
          <a:ext cx="3879268" cy="405327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Ⅰ. </a:t>
          </a:r>
          <a:r>
            <a:rPr lang="ko-KR" altLang="en-US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제품 소개</a:t>
          </a:r>
          <a:endParaRPr lang="ko-KR" altLang="en-US" sz="16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267436" y="560122"/>
        <a:ext cx="3839696" cy="365755"/>
      </dsp:txXfrm>
    </dsp:sp>
    <dsp:sp modelId="{7A95F32F-09E6-460E-A677-FBDC7242A602}">
      <dsp:nvSpPr>
        <dsp:cNvPr id="0" name=""/>
        <dsp:cNvSpPr/>
      </dsp:nvSpPr>
      <dsp:spPr>
        <a:xfrm>
          <a:off x="0" y="1515735"/>
          <a:ext cx="5541812" cy="7774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66407"/>
              <a:satOff val="-3293"/>
              <a:lumOff val="274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4DE38-3B5C-4378-A35A-72E891205D29}">
      <dsp:nvSpPr>
        <dsp:cNvPr id="0" name=""/>
        <dsp:cNvSpPr/>
      </dsp:nvSpPr>
      <dsp:spPr>
        <a:xfrm>
          <a:off x="223159" y="1704525"/>
          <a:ext cx="3879268" cy="419545"/>
        </a:xfrm>
        <a:prstGeom prst="round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Ⅱ. </a:t>
          </a:r>
          <a:r>
            <a:rPr lang="ko-KR" altLang="en-US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제품 </a:t>
          </a:r>
          <a:r>
            <a:rPr lang="ko-KR" altLang="en-US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규격 및 제원</a:t>
          </a:r>
          <a:endParaRPr lang="ko-KR" altLang="en-US" sz="16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243639" y="1725005"/>
        <a:ext cx="3838308" cy="378585"/>
      </dsp:txXfrm>
    </dsp:sp>
    <dsp:sp modelId="{70B4496A-605C-43F8-9D02-FECD3BCBF415}">
      <dsp:nvSpPr>
        <dsp:cNvPr id="0" name=""/>
        <dsp:cNvSpPr/>
      </dsp:nvSpPr>
      <dsp:spPr>
        <a:xfrm>
          <a:off x="0" y="2648000"/>
          <a:ext cx="5541812" cy="6909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50000"/>
              <a:hueOff val="66407"/>
              <a:satOff val="-3293"/>
              <a:lumOff val="274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F1B84-6A81-4615-A14E-8DA3CA1E3FE5}">
      <dsp:nvSpPr>
        <dsp:cNvPr id="0" name=""/>
        <dsp:cNvSpPr/>
      </dsp:nvSpPr>
      <dsp:spPr>
        <a:xfrm>
          <a:off x="239487" y="2750291"/>
          <a:ext cx="3879268" cy="399897"/>
        </a:xfrm>
        <a:prstGeom prst="roundRect">
          <a:avLst/>
        </a:prstGeom>
        <a:solidFill>
          <a:srgbClr val="0033C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Ⅲ. </a:t>
          </a:r>
          <a:r>
            <a:rPr lang="ko-KR" altLang="en-US" sz="1600" b="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공기충전기 관련 사고 사례</a:t>
          </a:r>
          <a:endParaRPr lang="ko-KR" altLang="en-US" sz="1600" b="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259008" y="2769812"/>
        <a:ext cx="3840226" cy="360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DC94BA-4CA7-451E-A6A8-ACFE9D8A8D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48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58DC5176-FC30-4EB0-B90F-F150EEE86E15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121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circ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938588"/>
            <a:ext cx="3730625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73138" y="2735263"/>
            <a:ext cx="7312025" cy="107473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pPr lvl="0"/>
            <a:r>
              <a:rPr lang="ko-KR" altLang="en-US" noProof="0" smtClean="0"/>
              <a:t>덕수프라자 도상훈련</a:t>
            </a:r>
            <a:endParaRPr lang="en-US" altLang="en-US" noProof="0" smtClean="0"/>
          </a:p>
        </p:txBody>
      </p:sp>
      <p:pic>
        <p:nvPicPr>
          <p:cNvPr id="5" name="_x182917040" descr="EMB000018d403d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" b="386"/>
          <a:stretch>
            <a:fillRect/>
          </a:stretch>
        </p:blipFill>
        <p:spPr bwMode="auto">
          <a:xfrm>
            <a:off x="215650" y="612468"/>
            <a:ext cx="1969252" cy="57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50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5CAB1A-2843-4FE6-8124-DA89389F3C5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DB62E2-87C3-4A92-B18F-95516E7336BC}" type="datetimeFigureOut">
              <a:rPr lang="ko-KR" altLang="en-US" smtClean="0"/>
              <a:t>2015-10-29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1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1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1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82663" y="2706688"/>
            <a:ext cx="7312025" cy="1074737"/>
          </a:xfrm>
        </p:spPr>
        <p:txBody>
          <a:bodyPr>
            <a:noAutofit/>
          </a:bodyPr>
          <a:lstStyle/>
          <a:p>
            <a:pPr eaLnBrk="1" hangingPunct="1"/>
            <a:r>
              <a:rPr lang="ko-KR" altLang="en-US" sz="5400" b="0" dirty="0" smtClean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신소재 장비개발</a:t>
            </a:r>
            <a:r>
              <a:rPr lang="en-US" altLang="ko-KR" sz="5400" b="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5400" b="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5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54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공기충전</a:t>
            </a:r>
            <a:r>
              <a:rPr lang="ko-KR" altLang="en-US" sz="5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기</a:t>
            </a:r>
            <a:r>
              <a:rPr lang="en-US" altLang="ko-KR" sz="5400" b="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]</a:t>
            </a:r>
            <a:endParaRPr lang="en-US" altLang="en-US" sz="5400" b="0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6400800" y="6096000"/>
            <a:ext cx="13544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ko-KR" altLang="en-US" sz="1200" dirty="0" smtClean="0"/>
              <a:t>하안</a:t>
            </a:r>
            <a:r>
              <a:rPr lang="en-US" altLang="ko-KR" sz="1200" dirty="0" smtClean="0"/>
              <a:t>119</a:t>
            </a:r>
            <a:r>
              <a:rPr lang="ko-KR" altLang="en-US" sz="1200" dirty="0" smtClean="0"/>
              <a:t>안전센터</a:t>
            </a:r>
            <a:endParaRPr lang="fr-F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98550" y="0"/>
            <a:ext cx="6946900" cy="1419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en-US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altLang="en-US" sz="3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Chapter</a:t>
            </a:r>
            <a:endParaRPr lang="en-US" altLang="en-US" sz="3200" b="0" dirty="0" smtClean="0">
              <a:solidFill>
                <a:schemeClr val="tx1">
                  <a:lumMod val="60000"/>
                  <a:lumOff val="4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3710970605"/>
              </p:ext>
            </p:extLst>
          </p:nvPr>
        </p:nvGraphicFramePr>
        <p:xfrm>
          <a:off x="1524000" y="1239611"/>
          <a:ext cx="6096000" cy="399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7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21" y="174625"/>
            <a:ext cx="7337879" cy="1017588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ko-KR" sz="3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Ⅰ.</a:t>
            </a:r>
            <a:r>
              <a:rPr lang="ko-KR" altLang="en-US" sz="3600" b="1" dirty="0" smtClean="0">
                <a:solidFill>
                  <a:srgbClr val="000000"/>
                </a:solidFill>
              </a:rPr>
              <a:t>제품 소개 </a:t>
            </a:r>
            <a:r>
              <a:rPr lang="en-US" altLang="ko-KR" sz="3600" b="1" dirty="0" smtClean="0">
                <a:solidFill>
                  <a:srgbClr val="000000"/>
                </a:solidFill>
              </a:rPr>
              <a:t>[MSF-1700]</a:t>
            </a:r>
            <a:endParaRPr lang="en-US" altLang="en-US" sz="3600" b="1" dirty="0" smtClean="0">
              <a:solidFill>
                <a:srgbClr val="00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005" y="3816636"/>
            <a:ext cx="222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0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MSF-1700</a:t>
            </a:r>
            <a:endParaRPr lang="ko-KR" altLang="en-US" sz="1600" b="0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005" y="1659350"/>
            <a:ext cx="2016579" cy="20165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32010" y="1220095"/>
            <a:ext cx="5159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0000"/>
                </a:solidFill>
                <a:latin typeface="맑은 고딕"/>
                <a:ea typeface="맑은 고딕"/>
              </a:rPr>
              <a:t> ▷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/>
                <a:ea typeface="맑은 고딕"/>
              </a:rPr>
              <a:t>일반공기를 고압으로 압축 정화하여 소방활동에 필요한 공기호흡기 탱크나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/>
                <a:ea typeface="맑은 고딕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/>
                <a:ea typeface="맑은 고딕"/>
              </a:rPr>
              <a:t>수난구조 작업 시 필요한 스쿠버용 탱크에 공기를 충전 시켜주는 대형장비</a:t>
            </a:r>
            <a:endParaRPr lang="en-US" altLang="ko-KR" sz="16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endParaRPr lang="en-US" altLang="ko-KR" sz="16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/>
              </a:rPr>
              <a:t>▷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/>
              </a:rPr>
              <a:t>동일마력대비 </a:t>
            </a:r>
            <a:r>
              <a:rPr lang="ko-KR" altLang="en-US" sz="1600" dirty="0" err="1" smtClean="0">
                <a:solidFill>
                  <a:srgbClr val="000000"/>
                </a:solidFill>
                <a:latin typeface="맑은 고딕"/>
              </a:rPr>
              <a:t>토출량</a:t>
            </a:r>
            <a:r>
              <a:rPr lang="ko-KR" altLang="en-US" sz="1600" dirty="0" err="1" smtClean="0">
                <a:solidFill>
                  <a:srgbClr val="000000"/>
                </a:solidFill>
                <a:latin typeface="맑은 고딕"/>
              </a:rPr>
              <a:t>이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/>
              </a:rPr>
              <a:t> 우수하고 장소가 협소한 곳에서도 설치 가능함 </a:t>
            </a:r>
            <a:endParaRPr lang="en-US" altLang="ko-KR" sz="1600" dirty="0" smtClean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endParaRPr lang="en-US" altLang="ko-KR" sz="1600" dirty="0" smtClean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/>
              </a:rPr>
              <a:t>▷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/>
              </a:rPr>
              <a:t>실린더헤드의 센서에 의한 압축기 과열 보호장치가 있으며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/>
              </a:rPr>
              <a:t>흡입필터 오염감지기 설치</a:t>
            </a:r>
            <a:endParaRPr lang="en-US" altLang="ko-KR" sz="1600" dirty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</a:rPr>
              <a:t> </a:t>
            </a:r>
            <a:endParaRPr lang="en-US" altLang="ko-K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21" y="174625"/>
            <a:ext cx="7337879" cy="1017588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ko-KR" sz="3600" b="1" dirty="0">
                <a:solidFill>
                  <a:srgbClr val="000000"/>
                </a:solidFill>
                <a:latin typeface="맑은 고딕"/>
                <a:ea typeface="맑은 고딕"/>
              </a:rPr>
              <a:t>Ⅱ</a:t>
            </a:r>
            <a:r>
              <a:rPr lang="en-US" altLang="ko-KR" sz="3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.</a:t>
            </a:r>
            <a:r>
              <a:rPr lang="ko-KR" altLang="en-US" sz="3600" b="1" dirty="0" smtClean="0">
                <a:solidFill>
                  <a:srgbClr val="000000"/>
                </a:solidFill>
              </a:rPr>
              <a:t>제품 </a:t>
            </a:r>
            <a:r>
              <a:rPr lang="ko-KR" altLang="en-US" sz="3600" b="1" dirty="0" smtClean="0">
                <a:solidFill>
                  <a:srgbClr val="000000"/>
                </a:solidFill>
              </a:rPr>
              <a:t>규격 및 제원 </a:t>
            </a:r>
            <a:r>
              <a:rPr lang="en-US" altLang="ko-KR" sz="3600" b="1" dirty="0" smtClean="0">
                <a:solidFill>
                  <a:srgbClr val="000000"/>
                </a:solidFill>
              </a:rPr>
              <a:t>[MSF-1700]</a:t>
            </a:r>
            <a:endParaRPr lang="en-US" altLang="en-US" sz="3600" b="1" dirty="0" smtClean="0">
              <a:solidFill>
                <a:srgbClr val="00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9331" y="1626693"/>
            <a:ext cx="2016579" cy="20165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057619" y="3841220"/>
            <a:ext cx="222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0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MSF-1700</a:t>
            </a:r>
            <a:endParaRPr lang="ko-KR" altLang="en-US" sz="1600" b="0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76428"/>
              </p:ext>
            </p:extLst>
          </p:nvPr>
        </p:nvGraphicFramePr>
        <p:xfrm>
          <a:off x="3283918" y="2318656"/>
          <a:ext cx="4943812" cy="2255177"/>
        </p:xfrm>
        <a:graphic>
          <a:graphicData uri="http://schemas.openxmlformats.org/drawingml/2006/table">
            <a:tbl>
              <a:tblPr/>
              <a:tblGrid>
                <a:gridCol w="812682"/>
                <a:gridCol w="636814"/>
                <a:gridCol w="702129"/>
                <a:gridCol w="661307"/>
                <a:gridCol w="742950"/>
                <a:gridCol w="734786"/>
                <a:gridCol w="653144"/>
              </a:tblGrid>
              <a:tr h="102726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규격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(mm)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동력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hp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(kw)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실토출량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ℓ/min)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회전수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(rpm)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사용압력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(kg/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바탕"/>
                          <a:ea typeface="바탕"/>
                        </a:rPr>
                        <a:t>㎠)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충전시간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제품중량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15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300x880x1100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10(7.5)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420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1000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300/200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</a:t>
                      </a:r>
                      <a:r>
                        <a:rPr lang="ko-KR" altLang="en-US" sz="800" kern="0" spc="0" dirty="0" err="1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분이내</a:t>
                      </a: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(300bar)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350kg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44466" marR="44466" marT="12293" marB="122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277624" y="1456860"/>
            <a:ext cx="49519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  <a:ea typeface="맑은 고딕"/>
              </a:rPr>
              <a:t>▷ 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  <a:ea typeface="맑은 고딕"/>
              </a:rPr>
              <a:t>4</a:t>
            </a:r>
            <a:r>
              <a:rPr lang="ko-KR" altLang="en-US" dirty="0" smtClean="0">
                <a:solidFill>
                  <a:srgbClr val="000000"/>
                </a:solidFill>
                <a:latin typeface="맑은 고딕"/>
                <a:ea typeface="맑은 고딕"/>
              </a:rPr>
              <a:t>단 피스톤  왕복동신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  <a:ea typeface="맑은 고딕"/>
              </a:rPr>
              <a:t>,  </a:t>
            </a:r>
            <a:r>
              <a:rPr lang="ko-KR" altLang="en-US" dirty="0" err="1" smtClean="0">
                <a:solidFill>
                  <a:srgbClr val="000000"/>
                </a:solidFill>
                <a:latin typeface="맑은 고딕"/>
                <a:ea typeface="맑은 고딕"/>
              </a:rPr>
              <a:t>공냉식</a:t>
            </a:r>
            <a:r>
              <a:rPr lang="ko-KR" altLang="en-US" dirty="0" smtClean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  <a:ea typeface="맑은 고딕"/>
              </a:rPr>
              <a:t>, </a:t>
            </a:r>
            <a:r>
              <a:rPr lang="ko-KR" altLang="en-US" dirty="0" err="1" smtClean="0">
                <a:solidFill>
                  <a:srgbClr val="000000"/>
                </a:solidFill>
                <a:latin typeface="맑은 고딕"/>
                <a:ea typeface="맑은 고딕"/>
              </a:rPr>
              <a:t>알루미늄합금블럭</a:t>
            </a:r>
            <a:r>
              <a:rPr lang="ko-KR" altLang="en-US" dirty="0" smtClean="0">
                <a:solidFill>
                  <a:srgbClr val="000000"/>
                </a:solidFill>
                <a:latin typeface="맑은 고딕"/>
                <a:ea typeface="맑은 고딕"/>
              </a:rPr>
              <a:t> 헤드</a:t>
            </a:r>
            <a:endParaRPr lang="en-US" altLang="ko-KR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</a:rPr>
              <a:t>▷ </a:t>
            </a:r>
            <a:r>
              <a:rPr lang="ko-KR" altLang="en-US" dirty="0" smtClean="0">
                <a:solidFill>
                  <a:srgbClr val="000000"/>
                </a:solidFill>
                <a:latin typeface="맑은 고딕"/>
              </a:rPr>
              <a:t>측면 </a:t>
            </a:r>
            <a:r>
              <a:rPr lang="ko-KR" altLang="en-US" dirty="0" err="1" smtClean="0">
                <a:solidFill>
                  <a:srgbClr val="000000"/>
                </a:solidFill>
                <a:latin typeface="맑은 고딕"/>
              </a:rPr>
              <a:t>탱크거치대</a:t>
            </a:r>
            <a:r>
              <a:rPr lang="ko-KR" altLang="en-US" dirty="0" smtClean="0">
                <a:solidFill>
                  <a:srgbClr val="000000"/>
                </a:solidFill>
                <a:latin typeface="맑은 고딕"/>
              </a:rPr>
              <a:t> 일체형 구조</a:t>
            </a:r>
            <a:endParaRPr lang="en-US" altLang="ko-KR" dirty="0" smtClean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  <a:latin typeface="맑은 고딕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맑은 고딕"/>
              </a:rPr>
              <a:t>▷ </a:t>
            </a:r>
            <a:r>
              <a:rPr lang="ko-KR" altLang="en-US" dirty="0" smtClean="0">
                <a:solidFill>
                  <a:srgbClr val="000000"/>
                </a:solidFill>
                <a:latin typeface="맑은 고딕"/>
              </a:rPr>
              <a:t>비금속 피스톤</a:t>
            </a:r>
            <a:endParaRPr lang="en-US" altLang="ko-K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직사각형 48"/>
          <p:cNvSpPr/>
          <p:nvPr/>
        </p:nvSpPr>
        <p:spPr>
          <a:xfrm>
            <a:off x="285751" y="1398157"/>
            <a:ext cx="3731077" cy="3494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408714" y="1398156"/>
            <a:ext cx="4033157" cy="34943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321" y="174625"/>
            <a:ext cx="7337879" cy="1017588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ko-KR" sz="3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Ⅲ</a:t>
            </a:r>
            <a:r>
              <a:rPr lang="en-US" altLang="ko-KR" sz="3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.</a:t>
            </a:r>
            <a:r>
              <a:rPr lang="ko-KR" altLang="en-US" sz="3600" b="1" dirty="0" smtClean="0">
                <a:solidFill>
                  <a:srgbClr val="000000"/>
                </a:solidFill>
                <a:latin typeface="맑은 고딕"/>
                <a:ea typeface="맑은 고딕"/>
              </a:rPr>
              <a:t>공기충전기 관련 사고사례</a:t>
            </a:r>
            <a:endParaRPr lang="en-US" altLang="en-US" sz="3600" b="1" dirty="0" smtClean="0">
              <a:solidFill>
                <a:srgbClr val="00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51" y="1113989"/>
            <a:ext cx="373107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▷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공기충전 트레일러 사고 </a:t>
            </a: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</a:rPr>
              <a:t>★ 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사고개요</a:t>
            </a: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    -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일시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: 2007.04.19. 13:00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경</a:t>
            </a: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   -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장소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: 00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소방서 차고 내</a:t>
            </a: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   -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내용 </a:t>
            </a: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  <a:ea typeface="맑은 고딕"/>
              </a:rPr>
              <a:t>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    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트레일러에 예비봄베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2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개를 이동식 공기충전기 </a:t>
            </a:r>
            <a:r>
              <a:rPr lang="ko-KR" altLang="en-US" sz="1400" dirty="0" err="1" smtClean="0">
                <a:solidFill>
                  <a:srgbClr val="000000"/>
                </a:solidFill>
                <a:latin typeface="맑은 고딕"/>
                <a:ea typeface="맑은 고딕"/>
              </a:rPr>
              <a:t>연결구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 밸브를 혼돈하여 봄베에 연결하지 못한 밸브를 개방하면서 강한 압력에 의해 작업자의 머리 옆을 스치는 아찔한 사고가 발생됨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  <a:ea typeface="맑은 고딕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srgbClr val="0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rgbClr val="000000"/>
              </a:solidFill>
              <a:latin typeface="맑은 고딕"/>
              <a:ea typeface="맑은 고딕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8714" y="1109471"/>
            <a:ext cx="40331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0000"/>
                </a:solidFill>
                <a:latin typeface="맑은 고딕"/>
              </a:rPr>
              <a:t>▷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공기호흡기 </a:t>
            </a:r>
            <a:r>
              <a:rPr lang="ko-KR" altLang="en-US" sz="1400" dirty="0" err="1" smtClean="0">
                <a:solidFill>
                  <a:srgbClr val="000000"/>
                </a:solidFill>
                <a:latin typeface="맑은 고딕"/>
              </a:rPr>
              <a:t>오링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 불량 </a:t>
            </a:r>
            <a:endParaRPr lang="en-US" altLang="ko-KR" sz="1400" dirty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</a:rPr>
              <a:t> ★  </a:t>
            </a:r>
            <a:r>
              <a:rPr lang="ko-KR" altLang="en-US" sz="1400" dirty="0">
                <a:solidFill>
                  <a:srgbClr val="000000"/>
                </a:solidFill>
                <a:latin typeface="맑은 고딕"/>
              </a:rPr>
              <a:t>사고개요</a:t>
            </a:r>
            <a:endParaRPr lang="en-US" altLang="ko-KR" sz="1400" dirty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</a:rPr>
              <a:t>    - </a:t>
            </a:r>
            <a:r>
              <a:rPr lang="ko-KR" altLang="en-US" sz="1400" dirty="0">
                <a:solidFill>
                  <a:srgbClr val="000000"/>
                </a:solidFill>
                <a:latin typeface="맑은 고딕"/>
              </a:rPr>
              <a:t>일시 </a:t>
            </a:r>
            <a:r>
              <a:rPr lang="en-US" altLang="ko-KR" sz="1400" dirty="0">
                <a:solidFill>
                  <a:srgbClr val="000000"/>
                </a:solidFill>
                <a:latin typeface="맑은 고딕"/>
              </a:rPr>
              <a:t>: 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</a:rPr>
              <a:t>2006. 12. 10. 08:00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경</a:t>
            </a:r>
            <a:endParaRPr lang="en-US" altLang="ko-KR" sz="1400" dirty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</a:rPr>
              <a:t>    - </a:t>
            </a:r>
            <a:r>
              <a:rPr lang="ko-KR" altLang="en-US" sz="1400" dirty="0">
                <a:solidFill>
                  <a:srgbClr val="000000"/>
                </a:solidFill>
                <a:latin typeface="맑은 고딕"/>
              </a:rPr>
              <a:t>내용 </a:t>
            </a:r>
            <a:endParaRPr lang="en-US" altLang="ko-KR" sz="1400" dirty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rgbClr val="000000"/>
                </a:solidFill>
                <a:latin typeface="맑은 고딕"/>
              </a:rPr>
              <a:t>      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관내 지하에 화재가 발생하여 공기호흡기를 착용하고 지하에 진입하던 중 공기호흡기 </a:t>
            </a:r>
            <a:r>
              <a:rPr lang="ko-KR" altLang="en-US" sz="1400" dirty="0" err="1" smtClean="0">
                <a:solidFill>
                  <a:srgbClr val="000000"/>
                </a:solidFill>
                <a:latin typeface="맑은 고딕"/>
              </a:rPr>
              <a:t>오링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 연결부위에서 </a:t>
            </a:r>
            <a:r>
              <a:rPr lang="ko-KR" altLang="en-US" sz="1400" dirty="0" err="1" smtClean="0">
                <a:solidFill>
                  <a:srgbClr val="000000"/>
                </a:solidFill>
                <a:latin typeface="맑은 고딕"/>
              </a:rPr>
              <a:t>공기새는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 소리와 함께 공기가 </a:t>
            </a:r>
            <a:r>
              <a:rPr lang="ko-KR" altLang="en-US" sz="1400" dirty="0" err="1" smtClean="0">
                <a:solidFill>
                  <a:srgbClr val="000000"/>
                </a:solidFill>
                <a:latin typeface="맑은 고딕"/>
              </a:rPr>
              <a:t>급속도록</a:t>
            </a:r>
            <a:r>
              <a:rPr lang="ko-KR" altLang="en-US" sz="1400" dirty="0" smtClean="0">
                <a:solidFill>
                  <a:srgbClr val="000000"/>
                </a:solidFill>
                <a:latin typeface="맑은 고딕"/>
              </a:rPr>
              <a:t> 방출되어 연기에 질식사 가능성이 발생한 상황</a:t>
            </a:r>
            <a:r>
              <a:rPr lang="en-US" altLang="ko-KR" sz="1400" dirty="0" smtClean="0">
                <a:solidFill>
                  <a:srgbClr val="000000"/>
                </a:solidFill>
                <a:latin typeface="맑은 고딕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</a:rPr>
              <a:t>차량 적재 시 </a:t>
            </a:r>
            <a:r>
              <a:rPr lang="ko-KR" altLang="en-US" dirty="0" err="1" smtClean="0">
                <a:solidFill>
                  <a:schemeClr val="tx1"/>
                </a:solidFill>
              </a:rPr>
              <a:t>오링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연결구</a:t>
            </a:r>
            <a:r>
              <a:rPr lang="ko-KR" altLang="en-US" dirty="0" smtClean="0">
                <a:solidFill>
                  <a:schemeClr val="tx1"/>
                </a:solidFill>
              </a:rPr>
              <a:t> 부분이 열려 고압에 </a:t>
            </a:r>
            <a:r>
              <a:rPr lang="ko-KR" altLang="en-US" dirty="0" err="1" smtClean="0">
                <a:solidFill>
                  <a:schemeClr val="tx1"/>
                </a:solidFill>
              </a:rPr>
              <a:t>오링이</a:t>
            </a:r>
            <a:r>
              <a:rPr lang="ko-KR" altLang="en-US" dirty="0" smtClean="0">
                <a:solidFill>
                  <a:schemeClr val="tx1"/>
                </a:solidFill>
              </a:rPr>
              <a:t> 파손됨 </a:t>
            </a:r>
            <a:endParaRPr lang="ko-KR" alt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dirty="0">
              <a:solidFill>
                <a:srgbClr val="0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endParaRPr lang="en-US" altLang="ko-KR" sz="900" dirty="0" smtClean="0">
              <a:solidFill>
                <a:srgbClr val="C00000"/>
              </a:solidFill>
              <a:latin typeface="맑은 고딕"/>
              <a:ea typeface="맑은 고딕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rgbClr val="C00000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6740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esktop\연기투시랜턴\2012-04-11_13;09;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971550"/>
            <a:ext cx="66675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복합">
  <a:themeElements>
    <a:clrScheme name="복합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복합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복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1916</TotalTime>
  <Words>256</Words>
  <Application>Microsoft Office PowerPoint</Application>
  <PresentationFormat>화면 슬라이드 쇼(4:3)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복합</vt:lpstr>
      <vt:lpstr>신소재 장비개발 [공기충전기]</vt:lpstr>
      <vt:lpstr>PowerPoint 프레젠테이션</vt:lpstr>
      <vt:lpstr>Ⅰ.제품 소개 [MSF-1700]</vt:lpstr>
      <vt:lpstr>Ⅱ.제품 규격 및 제원 [MSF-1700]</vt:lpstr>
      <vt:lpstr>Ⅲ.공기충전기 관련 사고사례</vt:lpstr>
      <vt:lpstr>PowerPoint 프레젠테이션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Bubbles Template</dc:title>
  <dc:creator>Presentation Magazine</dc:creator>
  <cp:lastModifiedBy>user</cp:lastModifiedBy>
  <cp:revision>133</cp:revision>
  <dcterms:created xsi:type="dcterms:W3CDTF">2005-02-28T14:06:28Z</dcterms:created>
  <dcterms:modified xsi:type="dcterms:W3CDTF">2015-10-29T07:14:24Z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