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83" r:id="rId2"/>
  </p:sldMasterIdLst>
  <p:notesMasterIdLst>
    <p:notesMasterId r:id="rId9"/>
  </p:notesMasterIdLst>
  <p:sldIdLst>
    <p:sldId id="336" r:id="rId3"/>
    <p:sldId id="361" r:id="rId4"/>
    <p:sldId id="373" r:id="rId5"/>
    <p:sldId id="369" r:id="rId6"/>
    <p:sldId id="375" r:id="rId7"/>
    <p:sldId id="358" r:id="rId8"/>
  </p:sldIdLst>
  <p:sldSz cx="9142413" cy="6858000"/>
  <p:notesSz cx="6858000" cy="9142413"/>
  <p:defaultTextStyle>
    <a:defPPr>
      <a:defRPr lang="ko-KR"/>
    </a:defPPr>
    <a:lvl1pPr algn="l" rtl="0" fontAlgn="base" latinLnBrk="1">
      <a:spcBef>
        <a:spcPct val="5000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5000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5000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5000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5000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66FF"/>
    <a:srgbClr val="0000FF"/>
    <a:srgbClr val="009900"/>
    <a:srgbClr val="00FFCC"/>
    <a:srgbClr val="FF9900"/>
    <a:srgbClr val="00CC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4" autoAdjust="0"/>
    <p:restoredTop sz="98273" autoAdjust="0"/>
  </p:normalViewPr>
  <p:slideViewPr>
    <p:cSldViewPr snapToGrid="0">
      <p:cViewPr>
        <p:scale>
          <a:sx n="90" d="100"/>
          <a:sy n="90" d="100"/>
        </p:scale>
        <p:origin x="-798" y="-576"/>
      </p:cViewPr>
      <p:guideLst>
        <p:guide orient="horz" pos="212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B5594-DF32-4297-A4BE-B76B600C97E6}" type="datetimeFigureOut">
              <a:rPr lang="ko-KR" altLang="en-US" smtClean="0"/>
              <a:t>2015-04-17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32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362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362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AEE93-6733-4FE9-BEC7-2813413500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77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0813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9921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B1DB-7530-493C-A955-66C8444755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F1A44-BB5C-4A5F-844D-EC66F39FCA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59AF6-4ABC-48BA-AC12-28C42EC9DC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9600" cy="114141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8600" cy="45275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6613" y="1598613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A750B-1981-4996-A1D5-72DDAE1C16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5613" y="274638"/>
            <a:ext cx="82296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487E-8C04-420D-B0AA-23EAB9C295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9600" cy="114141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70149-E240-4D06-BF9D-B3DA3BDCE9B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0813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9921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06B65-4E5F-4579-A385-4B181399B3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53E9B-BEFB-45C8-BDFA-9B63F10E60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08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08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5AB9-C3E6-4DCC-AFDD-7D37B4B077B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6613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1CE8-8173-4576-94CE-C21BF1A938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34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7C255-40A2-4112-9434-E39DDAAD27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9E31-AF37-440C-A264-BBF2B559F6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4F847-1DEB-496F-A6A7-179DA915F4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DE378-233A-47B4-81F0-566E8F49AA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01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4EDCB-568E-4F10-8ADB-55BD2A39CA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48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48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48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6AAE2-6CBC-4CA8-ABD2-AE3310A142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16AD-AF2A-411E-BDC5-7C079630D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E87FB-E531-43CC-8E28-70CA9F6D90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9600" cy="114141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B1FC5-BC51-417A-A4C2-AFD305C6EAE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08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08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9315D-E35C-47D4-B414-6A92C57117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6613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81D85-F002-4A3E-B167-579371F72E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34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6974-A79E-4122-B359-0A2EB8ECB4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AEA89-72D2-4D31-A84A-67E2A07846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C5D74-02E4-4E7E-B972-960FB0B837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01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9A779-999A-4850-9D80-1B67C414C9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48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48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48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D0309-A1FB-4B35-97BE-C9548A679E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4638"/>
            <a:ext cx="822960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66" tIns="46769" rIns="89966" bIns="467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455613" y="1598613"/>
            <a:ext cx="82296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66" tIns="46769" rIns="89966" bIns="46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/>
          </p:nvPr>
        </p:nvSpPr>
        <p:spPr bwMode="auto">
          <a:xfrm>
            <a:off x="455613" y="6243638"/>
            <a:ext cx="2135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6" tIns="46769" rIns="89966" bIns="4676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400" b="0"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/>
          </p:nvPr>
        </p:nvSpPr>
        <p:spPr bwMode="auto">
          <a:xfrm>
            <a:off x="3122613" y="6243638"/>
            <a:ext cx="2897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6" tIns="46769" rIns="89966" bIns="4676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400" b="0"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/>
          </p:nvPr>
        </p:nvSpPr>
        <p:spPr bwMode="auto">
          <a:xfrm>
            <a:off x="6551613" y="62436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6" tIns="46769" rIns="89966" bIns="4676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400" b="0">
                <a:latin typeface="+mn-lt"/>
              </a:defRPr>
            </a:lvl1pPr>
          </a:lstStyle>
          <a:p>
            <a:pPr>
              <a:defRPr/>
            </a:pPr>
            <a:fld id="{BFF4FADE-E1CF-4AB1-82D7-284C206AA2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4638"/>
            <a:ext cx="822960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66" tIns="46769" rIns="89966" bIns="467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455613" y="1598613"/>
            <a:ext cx="82296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66" tIns="46769" rIns="89966" bIns="46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/>
          </p:nvPr>
        </p:nvSpPr>
        <p:spPr bwMode="auto">
          <a:xfrm>
            <a:off x="455613" y="6243638"/>
            <a:ext cx="2135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6" tIns="46769" rIns="89966" bIns="4676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4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/>
          </p:nvPr>
        </p:nvSpPr>
        <p:spPr bwMode="auto">
          <a:xfrm>
            <a:off x="3122613" y="6243638"/>
            <a:ext cx="2897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6" tIns="46769" rIns="89966" bIns="4676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4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/>
          </p:nvPr>
        </p:nvSpPr>
        <p:spPr bwMode="auto">
          <a:xfrm>
            <a:off x="6551613" y="62436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6" tIns="46769" rIns="89966" bIns="4676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400" b="0">
                <a:latin typeface="Arial" charset="0"/>
              </a:defRPr>
            </a:lvl1pPr>
          </a:lstStyle>
          <a:p>
            <a:pPr>
              <a:defRPr/>
            </a:pPr>
            <a:fld id="{06FAB438-47CC-4D56-8172-15A4EABE34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4" name="Rectangle 74"/>
          <p:cNvSpPr>
            <a:spLocks noChangeArrowheads="1"/>
          </p:cNvSpPr>
          <p:nvPr/>
        </p:nvSpPr>
        <p:spPr bwMode="auto">
          <a:xfrm rot="10800000">
            <a:off x="0" y="3313113"/>
            <a:ext cx="9142413" cy="428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spcBef>
                <a:spcPct val="0"/>
              </a:spcBef>
            </a:pPr>
            <a:endParaRPr lang="ko-KR" altLang="ko-KR" sz="2000" b="0">
              <a:solidFill>
                <a:schemeClr val="bg1"/>
              </a:solidFill>
            </a:endParaRPr>
          </a:p>
        </p:txBody>
      </p:sp>
      <p:sp>
        <p:nvSpPr>
          <p:cNvPr id="215115" name="Rectangle 75"/>
          <p:cNvSpPr>
            <a:spLocks noChangeArrowheads="1"/>
          </p:cNvSpPr>
          <p:nvPr/>
        </p:nvSpPr>
        <p:spPr bwMode="auto">
          <a:xfrm>
            <a:off x="0" y="3168650"/>
            <a:ext cx="9142413" cy="730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ko-KR" altLang="ko-KR" sz="1800" b="0">
              <a:solidFill>
                <a:schemeClr val="bg1"/>
              </a:solidFill>
            </a:endParaRPr>
          </a:p>
        </p:txBody>
      </p:sp>
      <p:sp>
        <p:nvSpPr>
          <p:cNvPr id="215116" name="Rectangle 76"/>
          <p:cNvSpPr>
            <a:spLocks noChangeArrowheads="1"/>
          </p:cNvSpPr>
          <p:nvPr/>
        </p:nvSpPr>
        <p:spPr bwMode="auto">
          <a:xfrm>
            <a:off x="0" y="1220788"/>
            <a:ext cx="9142413" cy="730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ko-KR" altLang="ko-KR" sz="1800" b="0"/>
          </a:p>
        </p:txBody>
      </p:sp>
      <p:sp>
        <p:nvSpPr>
          <p:cNvPr id="215117" name="Rectangle 77"/>
          <p:cNvSpPr>
            <a:spLocks noChangeArrowheads="1"/>
          </p:cNvSpPr>
          <p:nvPr/>
        </p:nvSpPr>
        <p:spPr bwMode="auto">
          <a:xfrm rot="10800000">
            <a:off x="0" y="1049338"/>
            <a:ext cx="9142413" cy="730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spcBef>
                <a:spcPct val="0"/>
              </a:spcBef>
            </a:pPr>
            <a:endParaRPr lang="ko-KR" altLang="ko-KR" sz="1800" b="0"/>
          </a:p>
        </p:txBody>
      </p:sp>
      <p:sp>
        <p:nvSpPr>
          <p:cNvPr id="215118" name="Rectangle 78"/>
          <p:cNvSpPr>
            <a:spLocks noChangeArrowheads="1"/>
          </p:cNvSpPr>
          <p:nvPr/>
        </p:nvSpPr>
        <p:spPr bwMode="auto">
          <a:xfrm rot="10800000">
            <a:off x="0" y="909638"/>
            <a:ext cx="9142413" cy="730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>
                  <a:alpha val="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spcBef>
                <a:spcPct val="0"/>
              </a:spcBef>
            </a:pPr>
            <a:endParaRPr lang="ko-KR" altLang="ko-KR" sz="1800" b="0"/>
          </a:p>
        </p:txBody>
      </p:sp>
      <p:sp>
        <p:nvSpPr>
          <p:cNvPr id="215119" name="WordArt 79"/>
          <p:cNvSpPr>
            <a:spLocks noChangeArrowheads="1" noChangeShapeType="1" noTextEdit="1"/>
          </p:cNvSpPr>
          <p:nvPr/>
        </p:nvSpPr>
        <p:spPr bwMode="auto">
          <a:xfrm>
            <a:off x="1076325" y="2354263"/>
            <a:ext cx="6735763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9"/>
              </a:avLst>
            </a:prstTxWarp>
          </a:bodyPr>
          <a:lstStyle/>
          <a:p>
            <a:pPr algn="ctr"/>
            <a:r>
              <a:rPr lang="ko-KR" altLang="en-US" sz="3200" kern="10" dirty="0" err="1" smtClean="0">
                <a:ln w="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8398" dir="1593903" algn="ctr" rotWithShape="0">
                    <a:srgbClr val="000000"/>
                  </a:outerShdw>
                </a:effectLst>
                <a:latin typeface="HY헤드라인M"/>
                <a:ea typeface="HY헤드라인M"/>
              </a:rPr>
              <a:t>클램프</a:t>
            </a:r>
            <a:r>
              <a:rPr lang="ko-KR" altLang="en-US" sz="3200" kern="10" dirty="0" smtClean="0">
                <a:ln w="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8398" dir="1593903" algn="ctr" rotWithShape="0">
                    <a:srgbClr val="000000"/>
                  </a:outerShdw>
                </a:effectLst>
                <a:latin typeface="HY헤드라인M"/>
                <a:ea typeface="HY헤드라인M"/>
              </a:rPr>
              <a:t> 미터</a:t>
            </a:r>
            <a:r>
              <a:rPr lang="en-US" altLang="ko-KR" sz="3200" kern="10" dirty="0" smtClean="0">
                <a:ln w="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8398" dir="1593903" algn="ctr" rotWithShape="0">
                    <a:srgbClr val="000000"/>
                  </a:outerShdw>
                </a:effectLst>
                <a:latin typeface="HY헤드라인M"/>
                <a:ea typeface="HY헤드라인M"/>
              </a:rPr>
              <a:t>(clamp meter)</a:t>
            </a:r>
            <a:endParaRPr lang="ko-KR" altLang="en-US" sz="3200" kern="10" dirty="0">
              <a:ln w="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28398" dir="1593903" algn="ctr" rotWithShape="0">
                  <a:srgbClr val="000000"/>
                </a:outerShdw>
              </a:effectLst>
              <a:latin typeface="HY헤드라인M"/>
              <a:ea typeface="HY헤드라인M"/>
            </a:endParaRPr>
          </a:p>
        </p:txBody>
      </p:sp>
      <p:sp>
        <p:nvSpPr>
          <p:cNvPr id="215120" name="WordArt 80"/>
          <p:cNvSpPr>
            <a:spLocks noChangeArrowheads="1" noChangeShapeType="1" noTextEdit="1"/>
          </p:cNvSpPr>
          <p:nvPr/>
        </p:nvSpPr>
        <p:spPr bwMode="auto">
          <a:xfrm>
            <a:off x="2170113" y="1506538"/>
            <a:ext cx="48958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ko-KR" sz="2400" kern="10" dirty="0" smtClean="0">
                <a:ln w="9525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28398" dir="1593903" algn="ctr" rotWithShape="0">
                    <a:srgbClr val="000000"/>
                  </a:outerShdw>
                </a:effectLst>
                <a:latin typeface="HY헤드라인M"/>
                <a:ea typeface="HY헤드라인M"/>
              </a:rPr>
              <a:t>2015</a:t>
            </a:r>
            <a:r>
              <a:rPr lang="ko-KR" altLang="en-US" sz="2400" kern="10" dirty="0" smtClean="0">
                <a:ln w="9525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28398" dir="1593903" algn="ctr" rotWithShape="0">
                    <a:srgbClr val="000000"/>
                  </a:outerShdw>
                </a:effectLst>
                <a:latin typeface="HY헤드라인M"/>
                <a:ea typeface="HY헤드라인M"/>
              </a:rPr>
              <a:t>년  신소재발표</a:t>
            </a:r>
            <a:endParaRPr lang="ko-KR" altLang="en-US" sz="2400" kern="10" dirty="0">
              <a:ln w="9525">
                <a:solidFill>
                  <a:srgbClr val="CCFFCC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28398" dir="1593903" algn="ctr" rotWithShape="0">
                  <a:srgbClr val="000000"/>
                </a:outerShdw>
              </a:effectLst>
              <a:latin typeface="HY헤드라인M"/>
              <a:ea typeface="HY헤드라인M"/>
            </a:endParaRPr>
          </a:p>
        </p:txBody>
      </p:sp>
      <p:sp>
        <p:nvSpPr>
          <p:cNvPr id="215121" name="Text Box 81"/>
          <p:cNvSpPr txBox="1">
            <a:spLocks noChangeArrowheads="1"/>
          </p:cNvSpPr>
          <p:nvPr/>
        </p:nvSpPr>
        <p:spPr bwMode="auto">
          <a:xfrm>
            <a:off x="3198813" y="5400675"/>
            <a:ext cx="27876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2400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옛체" pitchFamily="18" charset="-127"/>
                <a:ea typeface="휴먼옛체" pitchFamily="18" charset="-127"/>
              </a:rPr>
              <a:t>현장대응단</a:t>
            </a:r>
            <a:r>
              <a:rPr kumimoji="0" lang="ko-KR" altLang="en-US" sz="24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옛체" pitchFamily="18" charset="-127"/>
                <a:ea typeface="휴먼옛체" pitchFamily="18" charset="-127"/>
              </a:rPr>
              <a:t> </a:t>
            </a:r>
            <a:endParaRPr kumimoji="0" lang="en-US" altLang="ko-KR" sz="2400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옛체" pitchFamily="18" charset="-127"/>
              <a:ea typeface="휴먼옛체" pitchFamily="18" charset="-127"/>
            </a:endParaRPr>
          </a:p>
          <a:p>
            <a:pPr algn="ctr" eaLnBrk="0" latinLnBrk="0" hangingPunct="0">
              <a:defRPr/>
            </a:pPr>
            <a:r>
              <a:rPr kumimoji="0" lang="ko-KR" altLang="en-US" sz="2400" dirty="0" err="1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옛체" pitchFamily="18" charset="-127"/>
                <a:ea typeface="휴먼옛체" pitchFamily="18" charset="-127"/>
              </a:rPr>
              <a:t>소방장</a:t>
            </a:r>
            <a:r>
              <a:rPr kumimoji="0" lang="ko-KR" altLang="en-US" sz="24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옛체" pitchFamily="18" charset="-127"/>
                <a:ea typeface="휴먼옛체" pitchFamily="18" charset="-127"/>
              </a:rPr>
              <a:t> 강현원</a:t>
            </a:r>
            <a:endParaRPr kumimoji="0" lang="ko-KR" altLang="en-US" sz="2400" dirty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옛체" pitchFamily="18" charset="-127"/>
              <a:ea typeface="휴먼옛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4" grpId="0" animBg="1" autoUpdateAnimBg="0"/>
      <p:bldP spid="215115" grpId="0" animBg="1" autoUpdateAnimBg="0"/>
      <p:bldP spid="215116" grpId="0" animBg="1" autoUpdateAnimBg="0"/>
      <p:bldP spid="215117" grpId="0" animBg="1" autoUpdateAnimBg="0"/>
      <p:bldP spid="215118" grpId="0" animBg="1" autoUpdateAnimBg="0"/>
      <p:bldP spid="215119" grpId="0" animBg="1"/>
      <p:bldP spid="2151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1270147" y="264326"/>
            <a:ext cx="595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sz="3200" b="0" dirty="0">
                <a:solidFill>
                  <a:srgbClr val="FFFF00"/>
                </a:solidFill>
                <a:latin typeface="Yoon 윤명조 550_TT" pitchFamily="18" charset="-127"/>
                <a:ea typeface="Yoon 윤명조 550_TT" pitchFamily="18" charset="-127"/>
              </a:rPr>
              <a:t>Ⅰ</a:t>
            </a: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4373563" y="500063"/>
            <a:ext cx="638175" cy="592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ko-KR" altLang="en-US" sz="6000" i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9933">
                  <a:alpha val="50195"/>
                </a:srgbClr>
              </a:solidFill>
              <a:effectLst>
                <a:outerShdw dist="107763" dir="18900000" algn="ctr" rotWithShape="0">
                  <a:srgbClr val="C0C0C0">
                    <a:alpha val="50000"/>
                  </a:srgbClr>
                </a:outerShdw>
              </a:effectLst>
              <a:latin typeface="HY헤드라인M"/>
              <a:ea typeface="HY헤드라인M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956391" y="252786"/>
            <a:ext cx="5380074" cy="584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측정장비 </a:t>
            </a:r>
            <a:r>
              <a:rPr kumimoji="0" lang="en-US" altLang="ko-KR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종에 대한 이해</a:t>
            </a:r>
            <a:endParaRPr kumimoji="0" lang="ko-KR" altLang="en-US" sz="32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1111018" y="1471502"/>
            <a:ext cx="716326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2400" b="0" dirty="0" smtClean="0">
                <a:latin typeface="HY헤드라인M" pitchFamily="18" charset="-127"/>
                <a:ea typeface="HY헤드라인M" pitchFamily="18" charset="-127"/>
              </a:rPr>
              <a:t>전기의 가장 기초적이면서 중요한 측정장비 </a:t>
            </a:r>
            <a:r>
              <a:rPr lang="en-US" altLang="ko-KR" sz="2400" b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0" dirty="0" smtClean="0">
                <a:latin typeface="HY헤드라인M" pitchFamily="18" charset="-127"/>
                <a:ea typeface="HY헤드라인M" pitchFamily="18" charset="-127"/>
              </a:rPr>
              <a:t>종</a:t>
            </a:r>
            <a:endParaRPr lang="en-US" altLang="ko-KR" sz="2400" b="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000" b="0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000" b="0" dirty="0">
              <a:latin typeface="HY헤드라인M" pitchFamily="18" charset="-127"/>
              <a:ea typeface="HY헤드라인M" pitchFamily="18" charset="-127"/>
            </a:endParaRPr>
          </a:p>
          <a:p>
            <a:pPr>
              <a:spcBef>
                <a:spcPct val="0"/>
              </a:spcBef>
            </a:pPr>
            <a:endParaRPr lang="en-US" altLang="ko-KR" sz="2000" b="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27" name="Picture 3" descr="C:\Users\GGfireUser\Desktop\측정장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18" y="2254576"/>
            <a:ext cx="6544424" cy="295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4373563" y="500063"/>
            <a:ext cx="638175" cy="592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ko-KR" altLang="en-US" sz="6000" i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9933">
                  <a:alpha val="50195"/>
                </a:srgbClr>
              </a:solidFill>
              <a:effectLst>
                <a:outerShdw dist="107763" dir="18900000" algn="ctr" rotWithShape="0">
                  <a:srgbClr val="C0C0C0">
                    <a:alpha val="50000"/>
                  </a:srgbClr>
                </a:outerShdw>
              </a:effectLst>
              <a:latin typeface="HY헤드라인M"/>
              <a:ea typeface="HY헤드라인M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487481" y="298004"/>
            <a:ext cx="4944138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defRPr/>
            </a:pPr>
            <a:r>
              <a:rPr kumimoji="0" lang="ko-KR" altLang="en-US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클램프</a:t>
            </a:r>
            <a:r>
              <a:rPr kumimoji="0" lang="ko-KR" alt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미터</a:t>
            </a:r>
            <a:r>
              <a:rPr kumimoji="0" lang="ko-KR" alt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사용시 주의 사항</a:t>
            </a:r>
            <a:endParaRPr kumimoji="0" lang="ko-KR" altLang="en-US" sz="28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1005" y="1621314"/>
            <a:ext cx="48787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1600" dirty="0" smtClean="0">
                <a:solidFill>
                  <a:srgbClr val="FF0000"/>
                </a:solidFill>
              </a:rPr>
              <a:t>★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클램프</a:t>
            </a:r>
            <a:r>
              <a:rPr lang="ko-KR" altLang="en-US" sz="1600" dirty="0" smtClean="0">
                <a:solidFill>
                  <a:srgbClr val="FF0000"/>
                </a:solidFill>
              </a:rPr>
              <a:t> 메타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측정시</a:t>
            </a:r>
            <a:r>
              <a:rPr lang="ko-KR" altLang="en-US" sz="1600" dirty="0" smtClean="0">
                <a:solidFill>
                  <a:srgbClr val="FF0000"/>
                </a:solidFill>
              </a:rPr>
              <a:t> 최대 부하를 측정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해야한다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r>
              <a:rPr lang="ko-KR" altLang="ko-KR" sz="1600" dirty="0" smtClean="0">
                <a:solidFill>
                  <a:srgbClr val="FF0000"/>
                </a:solidFill>
              </a:rPr>
              <a:t>★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ko-KR" altLang="en-US" sz="1600" dirty="0" smtClean="0">
                <a:solidFill>
                  <a:srgbClr val="FF0000"/>
                </a:solidFill>
              </a:rPr>
              <a:t>전류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측정시</a:t>
            </a:r>
            <a:r>
              <a:rPr lang="ko-KR" altLang="en-US" sz="1600" dirty="0" smtClean="0">
                <a:solidFill>
                  <a:srgbClr val="FF0000"/>
                </a:solidFill>
              </a:rPr>
              <a:t> 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한상</a:t>
            </a:r>
            <a:r>
              <a:rPr lang="en-US" altLang="ko-KR" sz="1600" dirty="0" smtClean="0">
                <a:solidFill>
                  <a:srgbClr val="FF0000"/>
                </a:solidFill>
              </a:rPr>
              <a:t>(</a:t>
            </a:r>
            <a:r>
              <a:rPr lang="ko-KR" altLang="en-US" sz="1600" dirty="0" smtClean="0">
                <a:solidFill>
                  <a:srgbClr val="FF0000"/>
                </a:solidFill>
              </a:rPr>
              <a:t>한선</a:t>
            </a:r>
            <a:r>
              <a:rPr lang="en-US" altLang="ko-KR" sz="1600" dirty="0" smtClean="0">
                <a:solidFill>
                  <a:srgbClr val="FF0000"/>
                </a:solidFill>
              </a:rPr>
              <a:t>)</a:t>
            </a:r>
            <a:r>
              <a:rPr lang="ko-KR" altLang="en-US" sz="1600" dirty="0" smtClean="0">
                <a:solidFill>
                  <a:srgbClr val="FF0000"/>
                </a:solidFill>
              </a:rPr>
              <a:t>만 측정해야 한다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endParaRPr lang="en-US" altLang="ko-KR" sz="1600" dirty="0" smtClean="0">
              <a:solidFill>
                <a:srgbClr val="FF0000"/>
              </a:solidFill>
            </a:endParaRPr>
          </a:p>
          <a:p>
            <a:endParaRPr lang="en-US" altLang="ko-KR" sz="1600" dirty="0">
              <a:solidFill>
                <a:srgbClr val="FF0000"/>
              </a:solidFill>
            </a:endParaRPr>
          </a:p>
          <a:p>
            <a:endParaRPr lang="en-US" altLang="ko-KR" sz="1600" dirty="0" smtClean="0">
              <a:solidFill>
                <a:srgbClr val="FF0000"/>
              </a:solidFill>
            </a:endParaRPr>
          </a:p>
          <a:p>
            <a:endParaRPr lang="en-US" altLang="ko-KR" sz="1600" dirty="0">
              <a:solidFill>
                <a:srgbClr val="FF0000"/>
              </a:solidFill>
            </a:endParaRPr>
          </a:p>
          <a:p>
            <a:endParaRPr lang="en-US" altLang="ko-KR" sz="1600" dirty="0" smtClean="0">
              <a:solidFill>
                <a:srgbClr val="FF0000"/>
              </a:solidFill>
            </a:endParaRPr>
          </a:p>
          <a:p>
            <a:r>
              <a:rPr lang="ko-KR" altLang="ko-KR" sz="1600" dirty="0" smtClean="0">
                <a:solidFill>
                  <a:srgbClr val="FF0000"/>
                </a:solidFill>
              </a:rPr>
              <a:t>★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클램프는</a:t>
            </a:r>
            <a:r>
              <a:rPr lang="ko-KR" altLang="en-US" sz="1600" dirty="0" smtClean="0">
                <a:solidFill>
                  <a:srgbClr val="FF0000"/>
                </a:solidFill>
              </a:rPr>
              <a:t> 서로 빈틈이 없이 물려져야 하고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집게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r>
              <a:rPr lang="ko-KR" altLang="en-US" sz="1600" dirty="0" smtClean="0">
                <a:solidFill>
                  <a:srgbClr val="FF0000"/>
                </a:solidFill>
              </a:rPr>
              <a:t>    사이에 이물질이 없어야 한다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ko-KR" altLang="ko-KR" sz="1600" dirty="0" smtClean="0">
                <a:solidFill>
                  <a:srgbClr val="FF0000"/>
                </a:solidFill>
              </a:rPr>
              <a:t>★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ko-KR" altLang="en-US" sz="1600" dirty="0" smtClean="0">
                <a:solidFill>
                  <a:srgbClr val="FF0000"/>
                </a:solidFill>
              </a:rPr>
              <a:t>고전압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대전류의</a:t>
            </a:r>
            <a:r>
              <a:rPr lang="ko-KR" altLang="en-US" sz="1600" dirty="0" smtClean="0">
                <a:solidFill>
                  <a:srgbClr val="FF0000"/>
                </a:solidFill>
              </a:rPr>
              <a:t> 직접 측정은 피해야 한다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ko-KR" altLang="ko-KR" sz="1600" dirty="0" smtClean="0">
                <a:solidFill>
                  <a:srgbClr val="FF0000"/>
                </a:solidFill>
              </a:rPr>
              <a:t>★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ko-KR" altLang="en-US" sz="1600" dirty="0" smtClean="0">
                <a:solidFill>
                  <a:srgbClr val="FF0000"/>
                </a:solidFill>
              </a:rPr>
              <a:t>저항 및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부저</a:t>
            </a:r>
            <a:r>
              <a:rPr lang="ko-KR" altLang="en-US" sz="1600" dirty="0" smtClean="0">
                <a:solidFill>
                  <a:srgbClr val="FF0000"/>
                </a:solidFill>
              </a:rPr>
              <a:t>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측정시</a:t>
            </a:r>
            <a:r>
              <a:rPr lang="ko-KR" altLang="en-US" sz="1600" dirty="0" smtClean="0">
                <a:solidFill>
                  <a:srgbClr val="FF0000"/>
                </a:solidFill>
              </a:rPr>
              <a:t> 측정대상물의 전원은  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</a:rPr>
              <a:t>   off</a:t>
            </a:r>
            <a:r>
              <a:rPr lang="ko-KR" altLang="en-US" sz="1600" dirty="0" smtClean="0">
                <a:solidFill>
                  <a:srgbClr val="FF0000"/>
                </a:solidFill>
              </a:rPr>
              <a:t>가 되어야 한다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</a:p>
          <a:p>
            <a:endParaRPr lang="en-US" altLang="ko-KR" sz="1600" dirty="0" smtClean="0">
              <a:solidFill>
                <a:srgbClr val="FF00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24790" y="298003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sz="3200" b="0" dirty="0">
                <a:solidFill>
                  <a:srgbClr val="FFFF00"/>
                </a:solidFill>
                <a:latin typeface="Yoon 윤명조 550_TT" pitchFamily="18" charset="-127"/>
                <a:ea typeface="Yoon 윤명조 550_TT" pitchFamily="18" charset="-127"/>
              </a:rPr>
              <a:t>Ⅱ</a:t>
            </a:r>
          </a:p>
        </p:txBody>
      </p:sp>
      <p:pic>
        <p:nvPicPr>
          <p:cNvPr id="1026" name="Picture 2" descr="C:\Users\GGfireUser\Desktop\클램프메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55" y="1179144"/>
            <a:ext cx="3646967" cy="531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GfireUser\Desktop\noname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725" y="2327919"/>
            <a:ext cx="4641037" cy="193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8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4373563" y="500063"/>
            <a:ext cx="638175" cy="592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ko-KR" altLang="en-US" sz="6000" i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9933">
                  <a:alpha val="50195"/>
                </a:srgbClr>
              </a:solidFill>
              <a:effectLst>
                <a:outerShdw dist="107763" dir="18900000" algn="ctr" rotWithShape="0">
                  <a:srgbClr val="C0C0C0">
                    <a:alpha val="50000"/>
                  </a:srgbClr>
                </a:outerShdw>
              </a:effectLst>
              <a:latin typeface="HY헤드라인M"/>
              <a:ea typeface="HY헤드라인M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222154" y="298004"/>
            <a:ext cx="4997304" cy="584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defRPr/>
            </a:pPr>
            <a:r>
              <a:rPr kumimoji="0" lang="ko-KR" alt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부위별 명칭 및 기능</a:t>
            </a:r>
            <a:endParaRPr kumimoji="0" lang="ko-KR" altLang="en-US" sz="32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04084" y="260840"/>
            <a:ext cx="5950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sz="3200" b="0" dirty="0" smtClean="0">
                <a:solidFill>
                  <a:srgbClr val="FFFF00"/>
                </a:solidFill>
                <a:latin typeface="Yoon 윤명조 550_TT" pitchFamily="18" charset="-127"/>
                <a:ea typeface="Yoon 윤명조 550_TT" pitchFamily="18" charset="-127"/>
              </a:rPr>
              <a:t>Ⅲ</a:t>
            </a:r>
            <a:endParaRPr lang="en-US" altLang="ko-KR" sz="3200" b="0" dirty="0">
              <a:solidFill>
                <a:srgbClr val="FFFF00"/>
              </a:solidFill>
              <a:latin typeface="Yoon 윤명조 550_TT" pitchFamily="18" charset="-127"/>
              <a:ea typeface="Yoon 윤명조 550_TT" pitchFamily="18" charset="-127"/>
            </a:endParaRPr>
          </a:p>
          <a:p>
            <a:pPr>
              <a:spcBef>
                <a:spcPct val="0"/>
              </a:spcBef>
              <a:defRPr/>
            </a:pPr>
            <a:endParaRPr lang="en-US" altLang="ko-KR" sz="3200" b="0" dirty="0">
              <a:solidFill>
                <a:srgbClr val="FFFF00"/>
              </a:solidFill>
              <a:latin typeface="Yoon 윤명조 550_TT" pitchFamily="18" charset="-127"/>
              <a:ea typeface="Yoon 윤명조 550_TT" pitchFamily="18" charset="-127"/>
            </a:endParaRPr>
          </a:p>
        </p:txBody>
      </p:sp>
      <p:pic>
        <p:nvPicPr>
          <p:cNvPr id="2050" name="Picture 2" descr="C:\Users\GGfireUser\Desktop\각부명칭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04" y="1092200"/>
            <a:ext cx="8304028" cy="370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GfireUser\Desktop\각부설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04" y="4914457"/>
            <a:ext cx="8304028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8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4373563" y="500063"/>
            <a:ext cx="638175" cy="592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ko-KR" altLang="en-US" sz="6000" i="1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9933">
                  <a:alpha val="50195"/>
                </a:srgbClr>
              </a:solidFill>
              <a:effectLst>
                <a:outerShdw dist="107763" dir="18900000" algn="ctr" rotWithShape="0">
                  <a:srgbClr val="C0C0C0">
                    <a:alpha val="50000"/>
                  </a:srgbClr>
                </a:outerShdw>
              </a:effectLst>
              <a:latin typeface="HY헤드라인M"/>
              <a:ea typeface="HY헤드라인M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487481" y="298004"/>
            <a:ext cx="2083980" cy="584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defRPr/>
            </a:pPr>
            <a:r>
              <a:rPr kumimoji="0" lang="ko-KR" alt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사용방법</a:t>
            </a:r>
            <a:endParaRPr kumimoji="0" lang="ko-KR" altLang="en-US" sz="32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24790" y="298003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sz="3200" b="0" dirty="0">
                <a:solidFill>
                  <a:srgbClr val="FFFF00"/>
                </a:solidFill>
                <a:latin typeface="Yoon 윤명조 550_TT" pitchFamily="18" charset="-127"/>
                <a:ea typeface="Yoon 윤명조 550_TT" pitchFamily="18" charset="-127"/>
              </a:rPr>
              <a:t>Ⅳ</a:t>
            </a:r>
          </a:p>
        </p:txBody>
      </p:sp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757349" y="2041267"/>
            <a:ext cx="6681344" cy="255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66" tIns="46769" rIns="89966" bIns="46769">
            <a:spAutoFit/>
          </a:bodyPr>
          <a:lstStyle/>
          <a:p>
            <a:pPr marL="342900" indent="-342900" fontAlgn="t">
              <a:buAutoNum type="arabicPeriod"/>
            </a:pP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HOLD : 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측정된 값을 고정시킨다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.</a:t>
            </a:r>
          </a:p>
          <a:p>
            <a:pPr marL="342900" indent="-342900" fontAlgn="t">
              <a:buAutoNum type="arabicPeriod"/>
            </a:pP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COM :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직류전압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,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교류전압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,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저항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, </a:t>
            </a:r>
            <a:r>
              <a:rPr lang="ko-KR" altLang="en-US" sz="1600" b="0" i="1" dirty="0" err="1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부저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사용시 연결</a:t>
            </a:r>
            <a:endParaRPr lang="en-US" altLang="ko-KR" sz="1600" b="0" i="1" dirty="0" smtClean="0">
              <a:solidFill>
                <a:srgbClr val="0099CC"/>
              </a:solidFill>
              <a:latin typeface="HY견고딕" pitchFamily="18" charset="-127"/>
              <a:ea typeface="HY견고딕" pitchFamily="18" charset="-127"/>
              <a:sym typeface="Wingdings" pitchFamily="2" charset="2"/>
            </a:endParaRPr>
          </a:p>
          <a:p>
            <a:pPr marL="342900" indent="-342900" fontAlgn="t">
              <a:buAutoNum type="arabicPeriod"/>
            </a:pPr>
            <a:r>
              <a:rPr lang="en-US" altLang="ko-KR" sz="1600" b="0" i="1" dirty="0" smtClean="0">
                <a:solidFill>
                  <a:srgbClr val="0099FF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V </a:t>
            </a:r>
            <a:r>
              <a:rPr lang="el-GR" altLang="ko-KR" sz="1600" dirty="0" smtClean="0">
                <a:solidFill>
                  <a:srgbClr val="0099FF"/>
                </a:solidFill>
              </a:rPr>
              <a:t> </a:t>
            </a:r>
            <a:r>
              <a:rPr lang="el-GR" altLang="ko-KR" sz="1600" dirty="0">
                <a:solidFill>
                  <a:srgbClr val="0099FF"/>
                </a:solidFill>
              </a:rPr>
              <a:t>)))</a:t>
            </a:r>
            <a:r>
              <a:rPr lang="en-US" altLang="ko-KR" sz="1600" b="0" i="1" dirty="0" smtClean="0">
                <a:solidFill>
                  <a:srgbClr val="0099FF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 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: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직류전압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,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교류전압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,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저항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, </a:t>
            </a:r>
            <a:r>
              <a:rPr lang="ko-KR" altLang="en-US" sz="1600" b="0" i="1" dirty="0" err="1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부저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사용시 연결</a:t>
            </a:r>
            <a:endParaRPr lang="en-US" altLang="ko-KR" sz="1600" b="0" i="1" dirty="0" smtClean="0">
              <a:solidFill>
                <a:srgbClr val="0099CC"/>
              </a:solidFill>
              <a:latin typeface="HY견고딕" pitchFamily="18" charset="-127"/>
              <a:ea typeface="HY견고딕" pitchFamily="18" charset="-127"/>
              <a:sym typeface="Wingdings" pitchFamily="2" charset="2"/>
            </a:endParaRPr>
          </a:p>
          <a:p>
            <a:pPr marL="342900" indent="-342900" fontAlgn="t">
              <a:buAutoNum type="arabicPeriod"/>
            </a:pPr>
            <a:r>
              <a:rPr lang="en-US" altLang="ko-KR" sz="1600" b="0" i="1" dirty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OFF :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전원차단</a:t>
            </a:r>
            <a:endParaRPr lang="en-US" altLang="ko-KR" sz="1600" b="0" i="1" dirty="0" smtClean="0">
              <a:solidFill>
                <a:srgbClr val="0099CC"/>
              </a:solidFill>
              <a:latin typeface="HY견고딕" pitchFamily="18" charset="-127"/>
              <a:ea typeface="HY견고딕" pitchFamily="18" charset="-127"/>
              <a:sym typeface="Wingdings" pitchFamily="2" charset="2"/>
            </a:endParaRPr>
          </a:p>
          <a:p>
            <a:pPr marL="342900" indent="-342900" fontAlgn="t">
              <a:buAutoNum type="arabicPeriod"/>
            </a:pPr>
            <a:r>
              <a:rPr lang="en-US" altLang="ko-KR" sz="1600" b="0" i="1" dirty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ACA : </a:t>
            </a:r>
            <a:r>
              <a:rPr lang="ko-KR" altLang="en-US" sz="1600" b="0" i="1" dirty="0" err="1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클램프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미터의 주 사용 목적인 </a:t>
            </a:r>
            <a:r>
              <a:rPr lang="ko-KR" altLang="en-US" sz="1600" b="0" i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교류 전류를 측정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한다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.</a:t>
            </a:r>
          </a:p>
          <a:p>
            <a:pPr marL="342900" indent="-342900" fontAlgn="t">
              <a:buAutoNum type="arabicPeriod"/>
            </a:pPr>
            <a:r>
              <a:rPr lang="en-US" altLang="ko-KR" sz="1600" b="0" i="1" dirty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ACV : 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교류전압을 측정한다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(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테스터 및  </a:t>
            </a:r>
            <a:r>
              <a:rPr lang="ko-KR" altLang="en-US" sz="1600" b="0" i="1" dirty="0" err="1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메거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와 동일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)</a:t>
            </a:r>
          </a:p>
          <a:p>
            <a:pPr marL="342900" indent="-342900" fontAlgn="t">
              <a:buAutoNum type="arabicPeriod"/>
            </a:pPr>
            <a:r>
              <a:rPr lang="en-US" altLang="ko-KR" sz="1600" b="0" i="1" dirty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DCV : 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직류전압을 측정한다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(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테스터 및 </a:t>
            </a:r>
            <a:r>
              <a:rPr lang="ko-KR" altLang="en-US" sz="1600" b="0" i="1" dirty="0" err="1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메거와</a:t>
            </a:r>
            <a:r>
              <a:rPr lang="ko-KR" altLang="en-US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 동일</a:t>
            </a:r>
            <a:r>
              <a:rPr lang="en-US" altLang="ko-KR" sz="1600" b="0" i="1" dirty="0" smtClean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78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9"/>
          <p:cNvSpPr>
            <a:spLocks noChangeArrowheads="1"/>
          </p:cNvSpPr>
          <p:nvPr/>
        </p:nvSpPr>
        <p:spPr bwMode="auto">
          <a:xfrm>
            <a:off x="538163" y="4040188"/>
            <a:ext cx="5330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66" tIns="46769" rIns="89966" bIns="46769">
            <a:spAutoFit/>
          </a:bodyPr>
          <a:lstStyle/>
          <a:p>
            <a:pPr algn="ctr" fontAlgn="t"/>
            <a:r>
              <a:rPr lang="ko-KR" altLang="en-US" sz="4400" b="0" i="1" dirty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감사합니다</a:t>
            </a:r>
            <a:r>
              <a:rPr lang="en-US" altLang="ko-KR" sz="4400" b="0" i="1" dirty="0">
                <a:solidFill>
                  <a:srgbClr val="0099CC"/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  <a:cs typeface="Arial" charset="0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1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디자인 사용자 지정">
      <a:majorFont>
        <a:latin typeface="굴림"/>
        <a:ea typeface="굴림"/>
        <a:cs typeface="Arial"/>
      </a:majorFont>
      <a:minorFont>
        <a:latin typeface="굴림"/>
        <a:ea typeface="굴림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  <a:cs typeface="Arial" charset="0"/>
          </a:defRPr>
        </a:defPPr>
      </a:lstStyle>
    </a:lnDef>
  </a:objectDefaults>
  <a:extraClrSchemeLst>
    <a:extraClrScheme>
      <a:clrScheme name="1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20316</TotalTime>
  <Words>163</Words>
  <Application>Microsoft Office PowerPoint</Application>
  <PresentationFormat>사용자 지정</PresentationFormat>
  <Paragraphs>34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디자인 사용자 지정</vt:lpstr>
      <vt:lpstr>1_디자인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lilroo</dc:creator>
  <cp:lastModifiedBy>GGfireUser</cp:lastModifiedBy>
  <cp:revision>717</cp:revision>
  <dcterms:created xsi:type="dcterms:W3CDTF">2005-03-17T01:27:08Z</dcterms:created>
  <dcterms:modified xsi:type="dcterms:W3CDTF">2015-04-16T22:10:18Z</dcterms:modified>
</cp:coreProperties>
</file>