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23" r:id="rId2"/>
    <p:sldId id="365" r:id="rId3"/>
  </p:sldIdLst>
  <p:sldSz cx="12192000" cy="6858000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5D17"/>
    <a:srgbClr val="DD6419"/>
    <a:srgbClr val="A19A0B"/>
    <a:srgbClr val="CABE1C"/>
    <a:srgbClr val="E6DB4C"/>
    <a:srgbClr val="EFA171"/>
    <a:srgbClr val="DCEE32"/>
    <a:srgbClr val="FFCCFF"/>
    <a:srgbClr val="FF33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8847" autoAdjust="0"/>
  </p:normalViewPr>
  <p:slideViewPr>
    <p:cSldViewPr snapToGrid="0">
      <p:cViewPr varScale="1">
        <p:scale>
          <a:sx n="115" d="100"/>
          <a:sy n="115" d="100"/>
        </p:scale>
        <p:origin x="-3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D2034-3B57-42E4-8E97-5813B098341C}" type="datetimeFigureOut">
              <a:rPr lang="ko-KR" altLang="en-US" smtClean="0"/>
              <a:t>2024-08-05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16792-9A57-4109-964C-8F08AA7BB7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078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>
            <a:extLst>
              <a:ext uri="{FF2B5EF4-FFF2-40B4-BE49-F238E27FC236}">
                <a16:creationId xmlns:a16="http://schemas.microsoft.com/office/drawing/2014/main" xmlns="" id="{B9FA9D15-2D66-4F40-9490-33D39FBCA6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597347-F49E-44C7-8B67-9BDB79EA3028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xmlns="" id="{3FE4E03F-22C1-42A8-A64D-8323103E48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>
            <a:extLst>
              <a:ext uri="{FF2B5EF4-FFF2-40B4-BE49-F238E27FC236}">
                <a16:creationId xmlns:a16="http://schemas.microsoft.com/office/drawing/2014/main" xmlns="" id="{89EEFCCA-AEE6-4D3D-81D0-5A912FC63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>
            <a:extLst>
              <a:ext uri="{FF2B5EF4-FFF2-40B4-BE49-F238E27FC236}">
                <a16:creationId xmlns:a16="http://schemas.microsoft.com/office/drawing/2014/main" xmlns="" id="{B9FA9D15-2D66-4F40-9490-33D39FBCA6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597347-F49E-44C7-8B67-9BDB79EA3028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xmlns="" id="{3FE4E03F-22C1-42A8-A64D-8323103E48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>
            <a:extLst>
              <a:ext uri="{FF2B5EF4-FFF2-40B4-BE49-F238E27FC236}">
                <a16:creationId xmlns:a16="http://schemas.microsoft.com/office/drawing/2014/main" xmlns="" id="{89EEFCCA-AEE6-4D3D-81D0-5A912FC63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E5EB211-DB55-4921-9501-F94E9305AB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07627FB-8D0E-4CAD-9BF7-8075E07472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C21B612-5D6C-43EC-A394-A44A03E0ED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8DD1E-EEB2-4A69-A665-7E04F012EC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9566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AAEFF98-1FF0-4417-A70E-2FC0E89C9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25BFDE5-0DCF-4E08-990D-4056310A9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892B0B3-DD52-4DB8-A8AD-8A34A344E0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491CD-548D-4BAE-A9DD-9BC6F5130AD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839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0ACC813-7587-4483-97C1-485ACAA148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0FDDBC6-3763-4BE7-AB84-324CADC060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7F10C74-8292-4699-8E1F-0CC81B4F3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6DBC1-E11A-450D-960E-21A46E297FA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732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D87EB2C-9A08-42DA-9A8C-8E5D95C515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50C704C-5468-437F-B749-5BBBD2C97D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91785EF-0034-4A5A-B907-60819274DE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46915-0B64-4D2D-B254-AAE1CBE4D1C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4733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2A3F189-F797-43A5-99A6-3A19941C6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B5CEC39-5C21-4675-9350-7981B501D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2CF29DD-5EDF-4507-9F34-6659160EB5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31CC5-3894-48E3-ACA8-C378BC06CE5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626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319E13F-6271-4F19-800A-9B3AE435A9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B0FE819-B78A-4063-8BB2-6954B60D65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0FB9277-0DDD-4591-A073-FC9DD10EE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85D2E-E6F5-4F73-85E9-38D04E6991F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032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3BD2B38-05A5-4567-9948-27BEFA30CB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8450EB7-9B38-42D7-8ECD-E8603FB9EE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443F349-9D2C-4A72-82C3-16AF6D54F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67219-1980-477D-925A-D9D1FC35CB8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9010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4671EBC-25CB-4DF2-8E0F-1B3D1FABC8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AE86B5-CB75-490A-86F0-90A456ABB1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BC3E47-CA95-4689-ABE1-2AE86A0A9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480B5-BAFE-4564-851A-32518D656A8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916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22E8CA6-B5A1-4B49-B406-DFD40C3605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34C17EB-D930-484C-884C-93BA399E6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7D82F03-5C9C-4BBC-8F64-64AD78AD2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B7274-2046-4183-A5EC-2F3A20754BF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851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2B2625A-6F76-4513-8893-573C2E18B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784C943-9D19-4D58-A919-F3DBC7034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16077AE-97CA-4FB5-9578-D3D70E1272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33603-3D98-40AF-9D27-3534BFC7C9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761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1051028-F4B3-469F-9504-9520CA61B9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04698B2-21EA-4CAC-92A7-09CAB5F602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4BBCF56-8704-44AD-8068-A70057725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C4CE9-6BED-4573-8991-BB06BF8212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160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40107A7-6748-44B3-B3A5-1F56CCBFD5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8B0910A-3479-4994-8DE9-5C84F4AF49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59FEED3-1D33-4A1B-AB4D-DF192861B7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014A6-4722-4E74-B3C2-12BB34B652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835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26E15ED-A437-475A-BD22-C7DC6A7A1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6F1B99-3B83-4000-AB7C-90376112CB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920759A-982F-48C7-BC23-4F58DB2E3D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256C1-6D30-4922-AC3D-3210C12D9F0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158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D9EAA6AE-04DD-4D48-A543-FE0A7C090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4D1ED931-6F97-4363-8AF5-BA421B397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F78F1565-AAC1-4121-83DE-67BEDA235A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8D7CCAC-686B-468E-9D22-7C4A7045CF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874CDEE7-471D-4581-B5B1-855372467C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83FBCC-5CC5-4DF8-AA5B-2B62E6D9B83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44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user\Desktop\포스터\아파트\그림\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2" y="1420789"/>
            <a:ext cx="2609457" cy="182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Freeform 2">
            <a:extLst>
              <a:ext uri="{FF2B5EF4-FFF2-40B4-BE49-F238E27FC236}">
                <a16:creationId xmlns:a16="http://schemas.microsoft.com/office/drawing/2014/main" xmlns="" id="{B59BDCE5-D80B-4907-A35B-85889B5A1D74}"/>
              </a:ext>
            </a:extLst>
          </p:cNvPr>
          <p:cNvSpPr>
            <a:spLocks noEditPoints="1"/>
          </p:cNvSpPr>
          <p:nvPr/>
        </p:nvSpPr>
        <p:spPr bwMode="gray">
          <a:xfrm>
            <a:off x="828675" y="3276568"/>
            <a:ext cx="10433833" cy="3085112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EFA171"/>
              </a:gs>
              <a:gs pos="100000">
                <a:srgbClr val="DD6419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chemeClr val="tx2">
                <a:alpha val="50000"/>
              </a:schemeClr>
            </a:outerShdw>
          </a:effectLst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0C0E4C78-5011-4D83-ABC9-3F8CEBA32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592" y="122100"/>
            <a:ext cx="9678933" cy="1143000"/>
          </a:xfrm>
          <a:noFill/>
        </p:spPr>
        <p:txBody>
          <a:bodyPr anchorCtr="1"/>
          <a:lstStyle/>
          <a:p>
            <a:pPr eaLnBrk="1" hangingPunct="1"/>
            <a:r>
              <a:rPr lang="ko-KR" altLang="en-US" sz="4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바닐라빈R" panose="02020603020101020101" pitchFamily="18" charset="-127"/>
                <a:ea typeface="THE바닐라빈R" panose="02020603020101020101" pitchFamily="18" charset="-127"/>
              </a:rPr>
              <a:t>공동주택</a:t>
            </a:r>
            <a:r>
              <a:rPr lang="en-US" altLang="ko-KR" sz="4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바닐라빈R" panose="02020603020101020101" pitchFamily="18" charset="-127"/>
                <a:ea typeface="THE바닐라빈R" panose="02020603020101020101" pitchFamily="18" charset="-127"/>
              </a:rPr>
              <a:t>(</a:t>
            </a:r>
            <a:r>
              <a:rPr lang="ko-KR" altLang="en-US" sz="4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바닐라빈R" panose="02020603020101020101" pitchFamily="18" charset="-127"/>
                <a:ea typeface="THE바닐라빈R" panose="02020603020101020101" pitchFamily="18" charset="-127"/>
              </a:rPr>
              <a:t>아파트</a:t>
            </a:r>
            <a:r>
              <a:rPr lang="en-US" altLang="ko-KR" sz="4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바닐라빈R" panose="02020603020101020101" pitchFamily="18" charset="-127"/>
                <a:ea typeface="THE바닐라빈R" panose="02020603020101020101" pitchFamily="18" charset="-127"/>
              </a:rPr>
              <a:t>) </a:t>
            </a:r>
            <a:r>
              <a:rPr lang="ko-KR" altLang="en-US" sz="4500" b="1" dirty="0" smtClean="0">
                <a:solidFill>
                  <a:srgbClr val="DD6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바닐라빈R" panose="02020603020101020101" pitchFamily="18" charset="-127"/>
                <a:ea typeface="THE바닐라빈R" panose="02020603020101020101" pitchFamily="18" charset="-127"/>
              </a:rPr>
              <a:t>화재</a:t>
            </a:r>
            <a:r>
              <a:rPr lang="ko-KR" altLang="en-US" sz="4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바닐라빈R" panose="02020603020101020101" pitchFamily="18" charset="-127"/>
                <a:ea typeface="THE바닐라빈R" panose="02020603020101020101" pitchFamily="18" charset="-127"/>
              </a:rPr>
              <a:t>피난 </a:t>
            </a:r>
            <a:r>
              <a:rPr lang="en-US" altLang="ko-KR" sz="5000" b="1" dirty="0" smtClean="0">
                <a:solidFill>
                  <a:srgbClr val="DD6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바닐라빈R" panose="02020603020101020101" pitchFamily="18" charset="-127"/>
                <a:ea typeface="THE바닐라빈R" panose="02020603020101020101" pitchFamily="18" charset="-127"/>
              </a:rPr>
              <a:t>4</a:t>
            </a:r>
            <a:r>
              <a:rPr lang="en-US" altLang="ko-KR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바닐라빈R" panose="02020603020101020101" pitchFamily="18" charset="-127"/>
                <a:ea typeface="THE바닐라빈R" panose="02020603020101020101" pitchFamily="18" charset="-127"/>
              </a:rPr>
              <a:t>GO</a:t>
            </a:r>
            <a:r>
              <a:rPr lang="en-US" altLang="ko-KR" sz="3000" b="1" dirty="0" smtClean="0">
                <a:solidFill>
                  <a:srgbClr val="000000"/>
                </a:solidFill>
                <a:latin typeface="THE개이득" panose="02020503020101020101" pitchFamily="18" charset="-127"/>
                <a:ea typeface="THE개이득" panose="02020503020101020101" pitchFamily="18" charset="-127"/>
                <a:cs typeface="THE개이득" panose="02020503020101020101" pitchFamily="18" charset="-127"/>
              </a:rPr>
              <a:t>(</a:t>
            </a:r>
            <a:r>
              <a:rPr lang="ko-KR" altLang="en-US" sz="3000" b="1" dirty="0" smtClean="0">
                <a:solidFill>
                  <a:srgbClr val="DD6419"/>
                </a:solidFill>
                <a:latin typeface="THE개이득" panose="02020503020101020101" pitchFamily="18" charset="-127"/>
                <a:ea typeface="THE개이득" panose="02020503020101020101" pitchFamily="18" charset="-127"/>
                <a:cs typeface="THE개이득" panose="02020503020101020101" pitchFamily="18" charset="-127"/>
              </a:rPr>
              <a:t>포</a:t>
            </a:r>
            <a:r>
              <a:rPr lang="ko-KR" altLang="en-US" sz="3000" b="1" dirty="0" smtClean="0">
                <a:solidFill>
                  <a:srgbClr val="C00000"/>
                </a:solidFill>
                <a:latin typeface="THE개이득" panose="02020503020101020101" pitchFamily="18" charset="-127"/>
                <a:ea typeface="THE개이득" panose="02020503020101020101" pitchFamily="18" charset="-127"/>
                <a:cs typeface="THE개이득" panose="02020503020101020101" pitchFamily="18" charset="-127"/>
              </a:rPr>
              <a:t>고</a:t>
            </a:r>
            <a:r>
              <a:rPr lang="en-US" altLang="ko-KR" sz="3000" b="1" dirty="0" smtClean="0">
                <a:solidFill>
                  <a:srgbClr val="000000"/>
                </a:solidFill>
                <a:latin typeface="THE개이득" panose="02020503020101020101" pitchFamily="18" charset="-127"/>
                <a:ea typeface="THE개이득" panose="02020503020101020101" pitchFamily="18" charset="-127"/>
                <a:cs typeface="THE개이득" panose="02020503020101020101" pitchFamily="18" charset="-127"/>
              </a:rPr>
              <a:t>)</a:t>
            </a:r>
            <a:endParaRPr lang="en-US" altLang="ko-KR" sz="3000" b="1" dirty="0">
              <a:solidFill>
                <a:srgbClr val="000000"/>
              </a:solidFill>
              <a:latin typeface="THE개이득" panose="02020503020101020101" pitchFamily="18" charset="-127"/>
              <a:ea typeface="THE개이득" panose="02020503020101020101" pitchFamily="18" charset="-127"/>
              <a:cs typeface="THE개이득" panose="02020503020101020101" pitchFamily="18" charset="-127"/>
            </a:endParaRPr>
          </a:p>
        </p:txBody>
      </p:sp>
      <p:grpSp>
        <p:nvGrpSpPr>
          <p:cNvPr id="22532" name="Group 4">
            <a:extLst>
              <a:ext uri="{FF2B5EF4-FFF2-40B4-BE49-F238E27FC236}">
                <a16:creationId xmlns:a16="http://schemas.microsoft.com/office/drawing/2014/main" xmlns="" id="{624CEFA7-774F-4D37-9B88-833D0881183D}"/>
              </a:ext>
            </a:extLst>
          </p:cNvPr>
          <p:cNvGrpSpPr>
            <a:grpSpLocks/>
          </p:cNvGrpSpPr>
          <p:nvPr/>
        </p:nvGrpSpPr>
        <p:grpSpPr bwMode="auto">
          <a:xfrm>
            <a:off x="8568559" y="3189446"/>
            <a:ext cx="2559357" cy="2767033"/>
            <a:chOff x="1935" y="2160"/>
            <a:chExt cx="1294" cy="1399"/>
          </a:xfrm>
        </p:grpSpPr>
        <p:pic>
          <p:nvPicPr>
            <p:cNvPr id="22556" name="Picture 5" descr="Picture1">
              <a:extLst>
                <a:ext uri="{FF2B5EF4-FFF2-40B4-BE49-F238E27FC236}">
                  <a16:creationId xmlns:a16="http://schemas.microsoft.com/office/drawing/2014/main" xmlns="" id="{27BDC0D2-253A-4125-9C59-2E76A1616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216"/>
              <a:ext cx="124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7" name="Oval 6">
              <a:extLst>
                <a:ext uri="{FF2B5EF4-FFF2-40B4-BE49-F238E27FC236}">
                  <a16:creationId xmlns:a16="http://schemas.microsoft.com/office/drawing/2014/main" xmlns="" id="{E17A56C6-DDC5-4430-BEB6-7A930A983B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35" y="2160"/>
              <a:ext cx="1294" cy="122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2558" name="Oval 7">
              <a:extLst>
                <a:ext uri="{FF2B5EF4-FFF2-40B4-BE49-F238E27FC236}">
                  <a16:creationId xmlns:a16="http://schemas.microsoft.com/office/drawing/2014/main" xmlns="" id="{14A2A2C9-7C0D-4F88-ABA2-88655A5D48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52" y="2167"/>
              <a:ext cx="1262" cy="119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2559" name="Oval 8">
              <a:extLst>
                <a:ext uri="{FF2B5EF4-FFF2-40B4-BE49-F238E27FC236}">
                  <a16:creationId xmlns:a16="http://schemas.microsoft.com/office/drawing/2014/main" xmlns="" id="{80405421-C4AB-4DF8-8ED5-5FE6F5E685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5" y="2178"/>
              <a:ext cx="1201" cy="112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2560" name="Oval 9">
              <a:extLst>
                <a:ext uri="{FF2B5EF4-FFF2-40B4-BE49-F238E27FC236}">
                  <a16:creationId xmlns:a16="http://schemas.microsoft.com/office/drawing/2014/main" xmlns="" id="{97E1382C-444E-48D1-AEFB-98FD4A0B3A7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35" y="2210"/>
              <a:ext cx="1068" cy="90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2533" name="Group 10">
            <a:extLst>
              <a:ext uri="{FF2B5EF4-FFF2-40B4-BE49-F238E27FC236}">
                <a16:creationId xmlns:a16="http://schemas.microsoft.com/office/drawing/2014/main" xmlns="" id="{E844F423-CB5B-43A1-824D-D730347DF98D}"/>
              </a:ext>
            </a:extLst>
          </p:cNvPr>
          <p:cNvGrpSpPr>
            <a:grpSpLocks/>
          </p:cNvGrpSpPr>
          <p:nvPr/>
        </p:nvGrpSpPr>
        <p:grpSpPr bwMode="auto">
          <a:xfrm>
            <a:off x="4778042" y="3494191"/>
            <a:ext cx="2346325" cy="2559627"/>
            <a:chOff x="576" y="1920"/>
            <a:chExt cx="1056" cy="1152"/>
          </a:xfrm>
        </p:grpSpPr>
        <p:pic>
          <p:nvPicPr>
            <p:cNvPr id="22551" name="Picture 11" descr="Picture1">
              <a:extLst>
                <a:ext uri="{FF2B5EF4-FFF2-40B4-BE49-F238E27FC236}">
                  <a16:creationId xmlns:a16="http://schemas.microsoft.com/office/drawing/2014/main" xmlns="" id="{0F9796D6-34BB-4CA0-AB92-634C20329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80"/>
              <a:ext cx="105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2" name="Oval 12">
              <a:extLst>
                <a:ext uri="{FF2B5EF4-FFF2-40B4-BE49-F238E27FC236}">
                  <a16:creationId xmlns:a16="http://schemas.microsoft.com/office/drawing/2014/main" xmlns="" id="{F57B548E-76C4-41FD-AB52-0E7FFA81DCD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5" y="1920"/>
              <a:ext cx="993" cy="1011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2553" name="Oval 13">
              <a:extLst>
                <a:ext uri="{FF2B5EF4-FFF2-40B4-BE49-F238E27FC236}">
                  <a16:creationId xmlns:a16="http://schemas.microsoft.com/office/drawing/2014/main" xmlns="" id="{5216F11F-2F10-4D38-A1F8-64171DEA549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7" y="1925"/>
              <a:ext cx="970" cy="9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2554" name="Oval 14">
              <a:extLst>
                <a:ext uri="{FF2B5EF4-FFF2-40B4-BE49-F238E27FC236}">
                  <a16:creationId xmlns:a16="http://schemas.microsoft.com/office/drawing/2014/main" xmlns="" id="{EB203FA7-2BD7-425C-B753-DF8970F0AB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8" y="1935"/>
              <a:ext cx="922" cy="92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2555" name="Oval 15">
              <a:extLst>
                <a:ext uri="{FF2B5EF4-FFF2-40B4-BE49-F238E27FC236}">
                  <a16:creationId xmlns:a16="http://schemas.microsoft.com/office/drawing/2014/main" xmlns="" id="{7587E394-B38C-4337-B09C-C159B3A955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1" y="1961"/>
              <a:ext cx="821" cy="74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2534" name="Group 16">
            <a:extLst>
              <a:ext uri="{FF2B5EF4-FFF2-40B4-BE49-F238E27FC236}">
                <a16:creationId xmlns:a16="http://schemas.microsoft.com/office/drawing/2014/main" xmlns="" id="{4DE2EB4F-76CC-45C5-951B-9C16F98C44AB}"/>
              </a:ext>
            </a:extLst>
          </p:cNvPr>
          <p:cNvGrpSpPr>
            <a:grpSpLocks/>
          </p:cNvGrpSpPr>
          <p:nvPr/>
        </p:nvGrpSpPr>
        <p:grpSpPr bwMode="auto">
          <a:xfrm>
            <a:off x="1297391" y="3429000"/>
            <a:ext cx="2171568" cy="2045899"/>
            <a:chOff x="576" y="1056"/>
            <a:chExt cx="864" cy="814"/>
          </a:xfrm>
        </p:grpSpPr>
        <p:pic>
          <p:nvPicPr>
            <p:cNvPr id="22546" name="Picture 17" descr="Picture1">
              <a:extLst>
                <a:ext uri="{FF2B5EF4-FFF2-40B4-BE49-F238E27FC236}">
                  <a16:creationId xmlns:a16="http://schemas.microsoft.com/office/drawing/2014/main" xmlns="" id="{D737C3B0-C67F-41DE-9D39-CB1A67A98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632"/>
              <a:ext cx="86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7" name="Oval 18">
              <a:extLst>
                <a:ext uri="{FF2B5EF4-FFF2-40B4-BE49-F238E27FC236}">
                  <a16:creationId xmlns:a16="http://schemas.microsoft.com/office/drawing/2014/main" xmlns="" id="{CCDDA76F-B9D5-4BFE-8188-3341CCF2078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3" y="1056"/>
              <a:ext cx="705" cy="68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2548" name="Oval 19">
              <a:extLst>
                <a:ext uri="{FF2B5EF4-FFF2-40B4-BE49-F238E27FC236}">
                  <a16:creationId xmlns:a16="http://schemas.microsoft.com/office/drawing/2014/main" xmlns="" id="{EE58588B-3A5D-4FD8-9EC4-39F981652B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63" y="1060"/>
              <a:ext cx="687" cy="67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2549" name="Oval 20">
              <a:extLst>
                <a:ext uri="{FF2B5EF4-FFF2-40B4-BE49-F238E27FC236}">
                  <a16:creationId xmlns:a16="http://schemas.microsoft.com/office/drawing/2014/main" xmlns="" id="{DFD0E78E-41B9-412E-8512-3D46838FDB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0" y="1066"/>
              <a:ext cx="653" cy="62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2550" name="Oval 21">
              <a:extLst>
                <a:ext uri="{FF2B5EF4-FFF2-40B4-BE49-F238E27FC236}">
                  <a16:creationId xmlns:a16="http://schemas.microsoft.com/office/drawing/2014/main" xmlns="" id="{35E1BC1C-62CE-4F95-B97D-5F2B8B2A1B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8" y="1084"/>
              <a:ext cx="581" cy="50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2535" name="Group 22">
            <a:extLst>
              <a:ext uri="{FF2B5EF4-FFF2-40B4-BE49-F238E27FC236}">
                <a16:creationId xmlns:a16="http://schemas.microsoft.com/office/drawing/2014/main" xmlns="" id="{89C63277-7BC5-4BC6-AC1E-961F7690B398}"/>
              </a:ext>
            </a:extLst>
          </p:cNvPr>
          <p:cNvGrpSpPr>
            <a:grpSpLocks/>
          </p:cNvGrpSpPr>
          <p:nvPr/>
        </p:nvGrpSpPr>
        <p:grpSpPr bwMode="auto">
          <a:xfrm>
            <a:off x="2878409" y="2093206"/>
            <a:ext cx="2068940" cy="1717959"/>
            <a:chOff x="1560" y="768"/>
            <a:chExt cx="672" cy="558"/>
          </a:xfrm>
        </p:grpSpPr>
        <p:pic>
          <p:nvPicPr>
            <p:cNvPr id="22541" name="Picture 23" descr="Picture1">
              <a:extLst>
                <a:ext uri="{FF2B5EF4-FFF2-40B4-BE49-F238E27FC236}">
                  <a16:creationId xmlns:a16="http://schemas.microsoft.com/office/drawing/2014/main" xmlns="" id="{579127DE-AABF-4F4F-9B39-E90B8A031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1140"/>
              <a:ext cx="67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Oval 24">
              <a:extLst>
                <a:ext uri="{FF2B5EF4-FFF2-40B4-BE49-F238E27FC236}">
                  <a16:creationId xmlns:a16="http://schemas.microsoft.com/office/drawing/2014/main" xmlns="" id="{BD5A8C2E-A142-4E88-95C3-A056679E0D0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58" y="768"/>
              <a:ext cx="469" cy="459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2543" name="Oval 25">
              <a:extLst>
                <a:ext uri="{FF2B5EF4-FFF2-40B4-BE49-F238E27FC236}">
                  <a16:creationId xmlns:a16="http://schemas.microsoft.com/office/drawing/2014/main" xmlns="" id="{C90ABF26-5415-4293-8F82-D8A93A4AAA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64" y="770"/>
              <a:ext cx="458" cy="4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2544" name="Oval 26">
              <a:extLst>
                <a:ext uri="{FF2B5EF4-FFF2-40B4-BE49-F238E27FC236}">
                  <a16:creationId xmlns:a16="http://schemas.microsoft.com/office/drawing/2014/main" xmlns="" id="{3BEF8332-D614-479A-955F-0A5C9D91A9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69" y="775"/>
              <a:ext cx="435" cy="41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2545" name="Oval 27">
              <a:extLst>
                <a:ext uri="{FF2B5EF4-FFF2-40B4-BE49-F238E27FC236}">
                  <a16:creationId xmlns:a16="http://schemas.microsoft.com/office/drawing/2014/main" xmlns="" id="{D2F2DB2C-0145-48DE-A06D-05B853DB2B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94" y="787"/>
              <a:ext cx="387" cy="3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537" name="Text Box 29">
            <a:extLst>
              <a:ext uri="{FF2B5EF4-FFF2-40B4-BE49-F238E27FC236}">
                <a16:creationId xmlns:a16="http://schemas.microsoft.com/office/drawing/2014/main" xmlns="" id="{9850A6BC-A260-4447-8838-41B14667E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49" y="5385717"/>
            <a:ext cx="1968761" cy="55399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3000" b="1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 </a:t>
            </a:r>
            <a:r>
              <a:rPr kumimoji="0" lang="ko-KR" altLang="en-US" sz="3000" b="1" dirty="0" err="1" smtClean="0">
                <a:ln>
                  <a:solidFill>
                    <a:schemeClr val="bg1"/>
                  </a:solidFill>
                </a:ln>
                <a:solidFill>
                  <a:srgbClr val="CF5D17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대피하</a:t>
            </a:r>
            <a:r>
              <a:rPr kumimoji="0" lang="en-US" altLang="ko-KR" sz="30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GO</a:t>
            </a:r>
            <a:endParaRPr kumimoji="0" lang="en-US" altLang="ko-KR" sz="30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sp>
        <p:nvSpPr>
          <p:cNvPr id="22538" name="Text Box 30">
            <a:extLst>
              <a:ext uri="{FF2B5EF4-FFF2-40B4-BE49-F238E27FC236}">
                <a16:creationId xmlns:a16="http://schemas.microsoft.com/office/drawing/2014/main" xmlns="" id="{EB66B6C5-8BD9-4733-B740-390649F64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026" y="3404766"/>
            <a:ext cx="197201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3500" b="1" dirty="0" err="1" smtClean="0">
                <a:ln>
                  <a:solidFill>
                    <a:schemeClr val="bg1"/>
                  </a:solidFill>
                </a:ln>
                <a:solidFill>
                  <a:srgbClr val="CF5D17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신고하</a:t>
            </a:r>
            <a:r>
              <a:rPr kumimoji="0" lang="en-US" altLang="ko-KR" sz="35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GO</a:t>
            </a:r>
            <a:endParaRPr kumimoji="0" lang="en-US" altLang="ko-KR" sz="35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sp>
        <p:nvSpPr>
          <p:cNvPr id="22539" name="Text Box 31">
            <a:extLst>
              <a:ext uri="{FF2B5EF4-FFF2-40B4-BE49-F238E27FC236}">
                <a16:creationId xmlns:a16="http://schemas.microsoft.com/office/drawing/2014/main" xmlns="" id="{ECED5AE2-A214-4D0A-B1B2-75E15D1E6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1087" y="5922286"/>
            <a:ext cx="22781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4000" b="1" dirty="0" err="1" smtClean="0">
                <a:ln>
                  <a:solidFill>
                    <a:schemeClr val="bg1"/>
                  </a:solidFill>
                </a:ln>
                <a:solidFill>
                  <a:srgbClr val="CF5D17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전파하</a:t>
            </a:r>
            <a:r>
              <a:rPr kumimoji="0" lang="en-US" altLang="ko-KR" sz="40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GO</a:t>
            </a:r>
            <a:endParaRPr kumimoji="0" lang="en-US" altLang="ko-KR" sz="40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sp>
        <p:nvSpPr>
          <p:cNvPr id="72736" name="Text Box 32">
            <a:extLst>
              <a:ext uri="{FF2B5EF4-FFF2-40B4-BE49-F238E27FC236}">
                <a16:creationId xmlns:a16="http://schemas.microsoft.com/office/drawing/2014/main" xmlns="" id="{E8FB22EF-2BD5-461A-9FCA-68D969378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126" y="1442938"/>
            <a:ext cx="3892948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개이득" panose="02020503020101020101" pitchFamily="18" charset="-127"/>
                <a:ea typeface="THE개이득" panose="02020503020101020101" pitchFamily="18" charset="-127"/>
                <a:cs typeface="THE개이득" panose="02020503020101020101" pitchFamily="18" charset="-127"/>
              </a:rPr>
              <a:t>화재 시 피난행동요령 영상 보기 </a:t>
            </a:r>
            <a:endParaRPr lang="en-US" altLang="ko-KR" sz="23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E개이득" panose="02020503020101020101" pitchFamily="18" charset="-127"/>
              <a:ea typeface="THE개이득" panose="02020503020101020101" pitchFamily="18" charset="-127"/>
              <a:cs typeface="THE개이득" panose="02020503020101020101" pitchFamily="18" charset="-127"/>
            </a:endParaRP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개이득" panose="02020503020101020101" pitchFamily="18" charset="-127"/>
                <a:ea typeface="THE개이득" panose="02020503020101020101" pitchFamily="18" charset="-127"/>
                <a:cs typeface="THE개이득" panose="02020503020101020101" pitchFamily="18" charset="-127"/>
              </a:rPr>
              <a:t>QR</a:t>
            </a:r>
            <a:r>
              <a:rPr lang="ko-KR" altLang="en-US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개이득" panose="02020503020101020101" pitchFamily="18" charset="-127"/>
                <a:ea typeface="THE개이득" panose="02020503020101020101" pitchFamily="18" charset="-127"/>
                <a:cs typeface="THE개이득" panose="02020503020101020101" pitchFamily="18" charset="-127"/>
              </a:rPr>
              <a:t>스캔</a:t>
            </a:r>
            <a:r>
              <a:rPr lang="en-US" altLang="ko-KR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개이득" panose="02020503020101020101" pitchFamily="18" charset="-127"/>
                <a:ea typeface="THE개이득" panose="02020503020101020101" pitchFamily="18" charset="-127"/>
                <a:cs typeface="THE개이득" panose="02020503020101020101" pitchFamily="18" charset="-127"/>
              </a:rPr>
              <a:t>&gt;&gt;</a:t>
            </a:r>
            <a:r>
              <a:rPr lang="ko-KR" altLang="en-US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개이득" panose="02020503020101020101" pitchFamily="18" charset="-127"/>
                <a:ea typeface="THE개이득" panose="02020503020101020101" pitchFamily="18" charset="-127"/>
                <a:cs typeface="THE개이득" panose="02020503020101020101" pitchFamily="18" charset="-127"/>
              </a:rPr>
              <a:t>주소클릭</a:t>
            </a:r>
            <a:r>
              <a:rPr lang="en-US" altLang="ko-KR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개이득" panose="02020503020101020101" pitchFamily="18" charset="-127"/>
                <a:ea typeface="THE개이득" panose="02020503020101020101" pitchFamily="18" charset="-127"/>
                <a:cs typeface="THE개이득" panose="02020503020101020101" pitchFamily="18" charset="-127"/>
              </a:rPr>
              <a:t>&gt;&gt;</a:t>
            </a:r>
            <a:r>
              <a:rPr lang="ko-KR" altLang="en-US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개이득" panose="02020503020101020101" pitchFamily="18" charset="-127"/>
                <a:ea typeface="THE개이득" panose="02020503020101020101" pitchFamily="18" charset="-127"/>
                <a:cs typeface="THE개이득" panose="02020503020101020101" pitchFamily="18" charset="-127"/>
              </a:rPr>
              <a:t>자동연결</a:t>
            </a:r>
            <a:endParaRPr lang="en-US" altLang="ko-KR" sz="2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E개이득" panose="02020503020101020101" pitchFamily="18" charset="-127"/>
              <a:ea typeface="THE개이득" panose="02020503020101020101" pitchFamily="18" charset="-127"/>
              <a:cs typeface="THE개이득" panose="02020503020101020101" pitchFamily="18" charset="-127"/>
            </a:endParaRPr>
          </a:p>
        </p:txBody>
      </p:sp>
      <p:pic>
        <p:nvPicPr>
          <p:cNvPr id="1027" name="Picture 3" descr="C:\Users\user\Desktop\포스터\아파트\그림\레이어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60" y="2342762"/>
            <a:ext cx="1068837" cy="84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29">
            <a:extLst>
              <a:ext uri="{FF2B5EF4-FFF2-40B4-BE49-F238E27FC236}">
                <a16:creationId xmlns:a16="http://schemas.microsoft.com/office/drawing/2014/main" xmlns="" id="{9850A6BC-A260-4447-8838-41B14667E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325" y="1601795"/>
            <a:ext cx="179671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2500" b="1" dirty="0" err="1" smtClean="0">
                <a:ln>
                  <a:solidFill>
                    <a:schemeClr val="bg1"/>
                  </a:solidFill>
                </a:ln>
                <a:solidFill>
                  <a:srgbClr val="CF5D17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인지하</a:t>
            </a:r>
            <a:r>
              <a:rPr kumimoji="0" lang="en-US" altLang="ko-KR" sz="25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GO</a:t>
            </a:r>
            <a:endParaRPr kumimoji="0" lang="en-US" altLang="ko-KR" sz="25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pic>
        <p:nvPicPr>
          <p:cNvPr id="1029" name="Picture 5" descr="C:\Users\user\Desktop\포스터\아파트\그림\레이어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56" y="3527519"/>
            <a:ext cx="1772740" cy="21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포스터\아파트\그림\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343" y="3351167"/>
            <a:ext cx="2478362" cy="232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포스터\아파트\그림\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156" y="3516771"/>
            <a:ext cx="1372774" cy="13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380" y="332225"/>
            <a:ext cx="1997792" cy="199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오른쪽 화살표 2"/>
          <p:cNvSpPr/>
          <p:nvPr/>
        </p:nvSpPr>
        <p:spPr bwMode="gray">
          <a:xfrm>
            <a:off x="9221576" y="1531173"/>
            <a:ext cx="492996" cy="711984"/>
          </a:xfrm>
          <a:prstGeom prst="rightArrow">
            <a:avLst/>
          </a:prstGeom>
          <a:solidFill>
            <a:srgbClr val="DD6419"/>
          </a:solidFill>
          <a:ln w="57150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26" name="Picture 2" descr="C:\Users\user\Desktop\포스터\아파트\그림\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30" y="2093206"/>
            <a:ext cx="412957" cy="41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포스터\아파트\그림\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91" y="3586454"/>
            <a:ext cx="494450" cy="49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포스터\아파트\그림\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96" y="4080904"/>
            <a:ext cx="560520" cy="5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\Desktop\포스터\아파트\그림\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006" y="3077188"/>
            <a:ext cx="632215" cy="63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30">
            <a:extLst>
              <a:ext uri="{FF2B5EF4-FFF2-40B4-BE49-F238E27FC236}">
                <a16:creationId xmlns:a16="http://schemas.microsoft.com/office/drawing/2014/main" xmlns="" id="{EB66B6C5-8BD9-4733-B740-390649F64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301" y="3104100"/>
            <a:ext cx="10697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0" lang="en-US" altLang="ko-KR" sz="2200" b="1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119</a:t>
            </a:r>
            <a:r>
              <a:rPr kumimoji="0" lang="ko-KR" altLang="en-US" sz="2200" b="1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에</a:t>
            </a:r>
            <a:endParaRPr kumimoji="0" lang="en-US" altLang="ko-KR" sz="22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xmlns="" id="{EB66B6C5-8BD9-4733-B740-390649F64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760" y="1331679"/>
            <a:ext cx="944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b="1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화재를</a:t>
            </a:r>
            <a:endParaRPr kumimoji="0" lang="en-US" altLang="ko-KR" b="1" dirty="0">
              <a:ln>
                <a:solidFill>
                  <a:schemeClr val="bg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sp>
        <p:nvSpPr>
          <p:cNvPr id="47" name="Text Box 30">
            <a:extLst>
              <a:ext uri="{FF2B5EF4-FFF2-40B4-BE49-F238E27FC236}">
                <a16:creationId xmlns:a16="http://schemas.microsoft.com/office/drawing/2014/main" xmlns="" id="{EB66B6C5-8BD9-4733-B740-390649F64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74" y="5108743"/>
            <a:ext cx="93037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1900" b="1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살펴서</a:t>
            </a:r>
            <a:endParaRPr kumimoji="0" lang="en-US" altLang="ko-KR" sz="1900" b="1" dirty="0">
              <a:ln>
                <a:solidFill>
                  <a:schemeClr val="bg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sp>
        <p:nvSpPr>
          <p:cNvPr id="48" name="Text Box 30">
            <a:extLst>
              <a:ext uri="{FF2B5EF4-FFF2-40B4-BE49-F238E27FC236}">
                <a16:creationId xmlns:a16="http://schemas.microsoft.com/office/drawing/2014/main" xmlns="" id="{EB66B6C5-8BD9-4733-B740-390649F64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8887" y="5628845"/>
            <a:ext cx="10697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2200" b="1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주변</a:t>
            </a:r>
            <a:r>
              <a:rPr kumimoji="0" lang="ko-KR" altLang="en-US" sz="2200" b="1" dirty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에</a:t>
            </a:r>
            <a:endParaRPr kumimoji="0" lang="en-US" altLang="ko-KR" sz="2200" b="1" dirty="0">
              <a:ln>
                <a:solidFill>
                  <a:schemeClr val="bg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pic>
        <p:nvPicPr>
          <p:cNvPr id="49" name="Picture 9" descr="G:\2023년도\18. 서식\경기도 BI\제목 없음-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1" y="6053818"/>
            <a:ext cx="3589512" cy="6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0085" y="274638"/>
            <a:ext cx="9226379" cy="1143000"/>
          </a:xfrm>
        </p:spPr>
        <p:txBody>
          <a:bodyPr/>
          <a:lstStyle/>
          <a:p>
            <a:r>
              <a:rPr lang="ko-KR" altLang="en-US" sz="4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바닐라빈R" panose="02020603020101020101" pitchFamily="18" charset="-127"/>
                <a:ea typeface="THE바닐라빈R" panose="02020603020101020101" pitchFamily="18" charset="-127"/>
              </a:rPr>
              <a:t>생명을</a:t>
            </a:r>
            <a:r>
              <a:rPr lang="en-US" altLang="ko-KR" sz="4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바닐라빈R" panose="02020603020101020101" pitchFamily="18" charset="-127"/>
                <a:ea typeface="THE바닐라빈R" panose="02020603020101020101" pitchFamily="18" charset="-127"/>
              </a:rPr>
              <a:t> </a:t>
            </a:r>
            <a:r>
              <a:rPr lang="ko-KR" altLang="en-US" sz="4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바닐라빈R" panose="02020603020101020101" pitchFamily="18" charset="-127"/>
                <a:ea typeface="THE바닐라빈R" panose="02020603020101020101" pitchFamily="18" charset="-127"/>
              </a:rPr>
              <a:t>살리는</a:t>
            </a:r>
            <a:r>
              <a:rPr lang="en-US" altLang="ko-KR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바닐라빈R" panose="02020603020101020101" pitchFamily="18" charset="-127"/>
                <a:ea typeface="THE바닐라빈R" panose="02020603020101020101" pitchFamily="18" charset="-127"/>
              </a:rPr>
              <a:t>(</a:t>
            </a:r>
            <a:r>
              <a:rPr lang="ko-KR" alt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바닐라빈R" panose="02020603020101020101" pitchFamily="18" charset="-127"/>
                <a:ea typeface="THE바닐라빈R" panose="02020603020101020101" pitchFamily="18" charset="-127"/>
              </a:rPr>
              <a:t>심폐소생술</a:t>
            </a:r>
            <a:r>
              <a:rPr lang="en-US" altLang="ko-KR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바닐라빈R" panose="02020603020101020101" pitchFamily="18" charset="-127"/>
                <a:ea typeface="THE바닐라빈R" panose="02020603020101020101" pitchFamily="18" charset="-127"/>
              </a:rPr>
              <a:t>)</a:t>
            </a:r>
            <a:r>
              <a:rPr lang="ko-KR" alt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바닐라빈R" panose="02020603020101020101" pitchFamily="18" charset="-127"/>
                <a:ea typeface="THE바닐라빈R" panose="02020603020101020101" pitchFamily="18" charset="-127"/>
              </a:rPr>
              <a:t> </a:t>
            </a:r>
            <a:r>
              <a:rPr lang="en-US" altLang="ko-KR" sz="5000" b="1" dirty="0" smtClean="0">
                <a:solidFill>
                  <a:srgbClr val="DD6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바닐라빈R" panose="02020603020101020101" pitchFamily="18" charset="-127"/>
                <a:ea typeface="THE바닐라빈R" panose="02020603020101020101" pitchFamily="18" charset="-127"/>
              </a:rPr>
              <a:t>4</a:t>
            </a:r>
            <a:r>
              <a:rPr lang="en-US" altLang="ko-KR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바닐라빈R" panose="02020603020101020101" pitchFamily="18" charset="-127"/>
                <a:ea typeface="THE바닐라빈R" panose="02020603020101020101" pitchFamily="18" charset="-127"/>
              </a:rPr>
              <a:t>GO</a:t>
            </a:r>
            <a:r>
              <a:rPr lang="en-US" altLang="ko-KR" sz="3000" b="1" dirty="0">
                <a:solidFill>
                  <a:srgbClr val="000000"/>
                </a:solidFill>
                <a:latin typeface="THE개이득" panose="02020503020101020101" pitchFamily="18" charset="-127"/>
                <a:ea typeface="THE개이득" panose="02020503020101020101" pitchFamily="18" charset="-127"/>
                <a:cs typeface="THE개이득" panose="02020503020101020101" pitchFamily="18" charset="-127"/>
              </a:rPr>
              <a:t>(</a:t>
            </a:r>
            <a:r>
              <a:rPr lang="ko-KR" altLang="en-US" sz="3000" b="1" dirty="0">
                <a:solidFill>
                  <a:srgbClr val="DD6419"/>
                </a:solidFill>
                <a:latin typeface="THE개이득" panose="02020503020101020101" pitchFamily="18" charset="-127"/>
                <a:ea typeface="THE개이득" panose="02020503020101020101" pitchFamily="18" charset="-127"/>
                <a:cs typeface="THE개이득" panose="02020503020101020101" pitchFamily="18" charset="-127"/>
              </a:rPr>
              <a:t>포</a:t>
            </a:r>
            <a:r>
              <a:rPr lang="ko-KR" altLang="en-US" sz="3000" b="1" dirty="0">
                <a:solidFill>
                  <a:srgbClr val="C00000"/>
                </a:solidFill>
                <a:latin typeface="THE개이득" panose="02020503020101020101" pitchFamily="18" charset="-127"/>
                <a:ea typeface="THE개이득" panose="02020503020101020101" pitchFamily="18" charset="-127"/>
                <a:cs typeface="THE개이득" panose="02020503020101020101" pitchFamily="18" charset="-127"/>
              </a:rPr>
              <a:t>고</a:t>
            </a:r>
            <a:r>
              <a:rPr lang="en-US" altLang="ko-KR" sz="3000" b="1" dirty="0" smtClean="0">
                <a:solidFill>
                  <a:srgbClr val="000000"/>
                </a:solidFill>
                <a:latin typeface="THE개이득" panose="02020503020101020101" pitchFamily="18" charset="-127"/>
                <a:ea typeface="THE개이득" panose="02020503020101020101" pitchFamily="18" charset="-127"/>
                <a:cs typeface="THE개이득" panose="02020503020101020101" pitchFamily="18" charset="-127"/>
              </a:rPr>
              <a:t>)</a:t>
            </a:r>
            <a:endParaRPr lang="ko-KR" altLang="en-US" sz="3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E바닐라빈R" panose="02020603020101020101" pitchFamily="18" charset="-127"/>
              <a:ea typeface="THE바닐라빈R" panose="02020603020101020101" pitchFamily="18" charset="-127"/>
            </a:endParaRPr>
          </a:p>
        </p:txBody>
      </p:sp>
      <p:grpSp>
        <p:nvGrpSpPr>
          <p:cNvPr id="84" name="Group 3">
            <a:extLst>
              <a:ext uri="{FF2B5EF4-FFF2-40B4-BE49-F238E27FC236}">
                <a16:creationId xmlns:a16="http://schemas.microsoft.com/office/drawing/2014/main" xmlns="" id="{D73C0E2A-672B-497E-B1B8-C1CAC8E094EB}"/>
              </a:ext>
            </a:extLst>
          </p:cNvPr>
          <p:cNvGrpSpPr>
            <a:grpSpLocks/>
          </p:cNvGrpSpPr>
          <p:nvPr/>
        </p:nvGrpSpPr>
        <p:grpSpPr bwMode="auto">
          <a:xfrm>
            <a:off x="173042" y="1875099"/>
            <a:ext cx="7110132" cy="4440194"/>
            <a:chOff x="1327" y="303"/>
            <a:chExt cx="4232" cy="3651"/>
          </a:xfrm>
        </p:grpSpPr>
        <p:sp>
          <p:nvSpPr>
            <p:cNvPr id="85" name="Freeform 4">
              <a:extLst>
                <a:ext uri="{FF2B5EF4-FFF2-40B4-BE49-F238E27FC236}">
                  <a16:creationId xmlns:a16="http://schemas.microsoft.com/office/drawing/2014/main" xmlns="" id="{4B655D0B-40A8-4471-96CD-1F837661118D}"/>
                </a:ext>
              </a:extLst>
            </p:cNvPr>
            <p:cNvSpPr>
              <a:spLocks/>
            </p:cNvSpPr>
            <p:nvPr/>
          </p:nvSpPr>
          <p:spPr bwMode="gray">
            <a:xfrm>
              <a:off x="5138" y="1383"/>
              <a:ext cx="421" cy="630"/>
            </a:xfrm>
            <a:custGeom>
              <a:avLst/>
              <a:gdLst>
                <a:gd name="T0" fmla="*/ 760933 w 308"/>
                <a:gd name="T1" fmla="*/ 752636 h 444"/>
                <a:gd name="T2" fmla="*/ 0 w 308"/>
                <a:gd name="T3" fmla="*/ 2796130 h 444"/>
                <a:gd name="T4" fmla="*/ 0 w 308"/>
                <a:gd name="T5" fmla="*/ 1800143 h 444"/>
                <a:gd name="T6" fmla="*/ 760933 w 308"/>
                <a:gd name="T7" fmla="*/ 0 h 444"/>
                <a:gd name="T8" fmla="*/ 760933 w 308"/>
                <a:gd name="T9" fmla="*/ 752636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281D"/>
                </a:gs>
                <a:gs pos="50000">
                  <a:srgbClr val="00563F"/>
                </a:gs>
                <a:gs pos="100000">
                  <a:srgbClr val="00281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6" name="Freeform 5">
              <a:extLst>
                <a:ext uri="{FF2B5EF4-FFF2-40B4-BE49-F238E27FC236}">
                  <a16:creationId xmlns:a16="http://schemas.microsoft.com/office/drawing/2014/main" xmlns="" id="{9AB2BC79-7178-468D-B28B-057384CD23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113" y="1390"/>
              <a:ext cx="2442" cy="405"/>
            </a:xfrm>
            <a:custGeom>
              <a:avLst/>
              <a:gdLst>
                <a:gd name="T0" fmla="*/ 3683542 w 1786"/>
                <a:gd name="T1" fmla="*/ 1791237 h 284"/>
                <a:gd name="T2" fmla="*/ 0 w 1786"/>
                <a:gd name="T3" fmla="*/ 1791237 h 284"/>
                <a:gd name="T4" fmla="*/ 1111943 w 1786"/>
                <a:gd name="T5" fmla="*/ 0 h 284"/>
                <a:gd name="T6" fmla="*/ 4451264 w 1786"/>
                <a:gd name="T7" fmla="*/ 0 h 284"/>
                <a:gd name="T8" fmla="*/ 3683542 w 1786"/>
                <a:gd name="T9" fmla="*/ 179123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7" name="Freeform 6">
              <a:extLst>
                <a:ext uri="{FF2B5EF4-FFF2-40B4-BE49-F238E27FC236}">
                  <a16:creationId xmlns:a16="http://schemas.microsoft.com/office/drawing/2014/main" xmlns="" id="{F0E7111B-5C14-4638-B9ED-7550CC30CE48}"/>
                </a:ext>
              </a:extLst>
            </p:cNvPr>
            <p:cNvSpPr>
              <a:spLocks/>
            </p:cNvSpPr>
            <p:nvPr/>
          </p:nvSpPr>
          <p:spPr bwMode="gray">
            <a:xfrm>
              <a:off x="4724" y="2021"/>
              <a:ext cx="417" cy="644"/>
            </a:xfrm>
            <a:custGeom>
              <a:avLst/>
              <a:gdLst>
                <a:gd name="T0" fmla="*/ 717754 w 308"/>
                <a:gd name="T1" fmla="*/ 721311 h 442"/>
                <a:gd name="T2" fmla="*/ 0 w 308"/>
                <a:gd name="T3" fmla="*/ 2657254 h 442"/>
                <a:gd name="T4" fmla="*/ 0 w 308"/>
                <a:gd name="T5" fmla="*/ 1718954 h 442"/>
                <a:gd name="T6" fmla="*/ 717754 w 308"/>
                <a:gd name="T7" fmla="*/ 0 h 442"/>
                <a:gd name="T8" fmla="*/ 717754 w 308"/>
                <a:gd name="T9" fmla="*/ 721311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230744"/>
                </a:gs>
                <a:gs pos="50000">
                  <a:srgbClr val="4B1092"/>
                </a:gs>
                <a:gs pos="100000">
                  <a:srgbClr val="23074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8" name="Freeform 7">
              <a:extLst>
                <a:ext uri="{FF2B5EF4-FFF2-40B4-BE49-F238E27FC236}">
                  <a16:creationId xmlns:a16="http://schemas.microsoft.com/office/drawing/2014/main" xmlns="" id="{B160845C-4823-4EF7-9A62-0046A320CB57}"/>
                </a:ext>
              </a:extLst>
            </p:cNvPr>
            <p:cNvSpPr>
              <a:spLocks/>
            </p:cNvSpPr>
            <p:nvPr/>
          </p:nvSpPr>
          <p:spPr bwMode="gray">
            <a:xfrm>
              <a:off x="2513" y="2021"/>
              <a:ext cx="2626" cy="425"/>
            </a:xfrm>
            <a:custGeom>
              <a:avLst/>
              <a:gdLst>
                <a:gd name="T0" fmla="*/ 4048839 w 1920"/>
                <a:gd name="T1" fmla="*/ 1680925 h 284"/>
                <a:gd name="T2" fmla="*/ 0 w 1920"/>
                <a:gd name="T3" fmla="*/ 1680925 h 284"/>
                <a:gd name="T4" fmla="*/ 1120371 w 1920"/>
                <a:gd name="T5" fmla="*/ 0 h 284"/>
                <a:gd name="T6" fmla="*/ 4822133 w 1920"/>
                <a:gd name="T7" fmla="*/ 0 h 284"/>
                <a:gd name="T8" fmla="*/ 4048839 w 1920"/>
                <a:gd name="T9" fmla="*/ 1680925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9" name="Freeform 8">
              <a:extLst>
                <a:ext uri="{FF2B5EF4-FFF2-40B4-BE49-F238E27FC236}">
                  <a16:creationId xmlns:a16="http://schemas.microsoft.com/office/drawing/2014/main" xmlns="" id="{6A989883-3FEC-4473-85FC-82C1995FA501}"/>
                </a:ext>
              </a:extLst>
            </p:cNvPr>
            <p:cNvSpPr>
              <a:spLocks/>
            </p:cNvSpPr>
            <p:nvPr/>
          </p:nvSpPr>
          <p:spPr bwMode="gray">
            <a:xfrm>
              <a:off x="4309" y="2660"/>
              <a:ext cx="421" cy="667"/>
            </a:xfrm>
            <a:custGeom>
              <a:avLst/>
              <a:gdLst>
                <a:gd name="T0" fmla="*/ 790984 w 306"/>
                <a:gd name="T1" fmla="*/ 738472 h 444"/>
                <a:gd name="T2" fmla="*/ 0 w 306"/>
                <a:gd name="T3" fmla="*/ 2684758 h 444"/>
                <a:gd name="T4" fmla="*/ 0 w 306"/>
                <a:gd name="T5" fmla="*/ 1730080 h 444"/>
                <a:gd name="T6" fmla="*/ 790984 w 306"/>
                <a:gd name="T7" fmla="*/ 0 h 444"/>
                <a:gd name="T8" fmla="*/ 790984 w 306"/>
                <a:gd name="T9" fmla="*/ 738472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444"/>
                <a:gd name="T17" fmla="*/ 306 w 306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1805"/>
                </a:gs>
                <a:gs pos="50000">
                  <a:srgbClr val="90330A"/>
                </a:gs>
                <a:gs pos="100000">
                  <a:srgbClr val="431805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90" name="Freeform 9">
              <a:extLst>
                <a:ext uri="{FF2B5EF4-FFF2-40B4-BE49-F238E27FC236}">
                  <a16:creationId xmlns:a16="http://schemas.microsoft.com/office/drawing/2014/main" xmlns="" id="{AEED97EC-69C7-476F-8073-88970E71B0FC}"/>
                </a:ext>
              </a:extLst>
            </p:cNvPr>
            <p:cNvSpPr>
              <a:spLocks/>
            </p:cNvSpPr>
            <p:nvPr/>
          </p:nvSpPr>
          <p:spPr bwMode="gray">
            <a:xfrm>
              <a:off x="3894" y="3324"/>
              <a:ext cx="422" cy="630"/>
            </a:xfrm>
            <a:custGeom>
              <a:avLst/>
              <a:gdLst>
                <a:gd name="T0" fmla="*/ 808068 w 308"/>
                <a:gd name="T1" fmla="*/ 767632 h 444"/>
                <a:gd name="T2" fmla="*/ 0 w 308"/>
                <a:gd name="T3" fmla="*/ 2796130 h 444"/>
                <a:gd name="T4" fmla="*/ 0 w 308"/>
                <a:gd name="T5" fmla="*/ 1800143 h 444"/>
                <a:gd name="T6" fmla="*/ 808068 w 308"/>
                <a:gd name="T7" fmla="*/ 0 h 444"/>
                <a:gd name="T8" fmla="*/ 808068 w 308"/>
                <a:gd name="T9" fmla="*/ 767632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3206"/>
                </a:gs>
                <a:gs pos="50000">
                  <a:srgbClr val="906B0E"/>
                </a:gs>
                <a:gs pos="100000">
                  <a:srgbClr val="43320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91" name="Freeform 10">
              <a:extLst>
                <a:ext uri="{FF2B5EF4-FFF2-40B4-BE49-F238E27FC236}">
                  <a16:creationId xmlns:a16="http://schemas.microsoft.com/office/drawing/2014/main" xmlns="" id="{058D1A8B-C53F-49D5-8139-A74C0136C4D6}"/>
                </a:ext>
              </a:extLst>
            </p:cNvPr>
            <p:cNvSpPr>
              <a:spLocks/>
            </p:cNvSpPr>
            <p:nvPr/>
          </p:nvSpPr>
          <p:spPr bwMode="gray">
            <a:xfrm>
              <a:off x="1327" y="3327"/>
              <a:ext cx="2982" cy="402"/>
            </a:xfrm>
            <a:custGeom>
              <a:avLst/>
              <a:gdLst>
                <a:gd name="T0" fmla="*/ 4717249 w 2180"/>
                <a:gd name="T1" fmla="*/ 1680925 h 284"/>
                <a:gd name="T2" fmla="*/ 0 w 2180"/>
                <a:gd name="T3" fmla="*/ 1680925 h 284"/>
                <a:gd name="T4" fmla="*/ 1122820 w 2180"/>
                <a:gd name="T5" fmla="*/ 0 h 284"/>
                <a:gd name="T6" fmla="*/ 5492320 w 2180"/>
                <a:gd name="T7" fmla="*/ 0 h 284"/>
                <a:gd name="T8" fmla="*/ 4717249 w 2180"/>
                <a:gd name="T9" fmla="*/ 1680925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xmlns="" id="{CB44FBDC-D125-4D4D-83AC-9653C5B49E6D}"/>
                </a:ext>
              </a:extLst>
            </p:cNvPr>
            <p:cNvSpPr>
              <a:spLocks/>
            </p:cNvSpPr>
            <p:nvPr/>
          </p:nvSpPr>
          <p:spPr bwMode="gray">
            <a:xfrm rot="275123">
              <a:off x="1533" y="303"/>
              <a:ext cx="1693" cy="3251"/>
            </a:xfrm>
            <a:custGeom>
              <a:avLst/>
              <a:gdLst>
                <a:gd name="T0" fmla="*/ 1 w 1824"/>
                <a:gd name="T1" fmla="*/ 3 h 2648"/>
                <a:gd name="T2" fmla="*/ 1 w 1824"/>
                <a:gd name="T3" fmla="*/ 3 h 2648"/>
                <a:gd name="T4" fmla="*/ 1 w 1824"/>
                <a:gd name="T5" fmla="*/ 2 h 2648"/>
                <a:gd name="T6" fmla="*/ 1 w 1824"/>
                <a:gd name="T7" fmla="*/ 2 h 2648"/>
                <a:gd name="T8" fmla="*/ 1 w 1824"/>
                <a:gd name="T9" fmla="*/ 2 h 2648"/>
                <a:gd name="T10" fmla="*/ 1 w 1824"/>
                <a:gd name="T11" fmla="*/ 2 h 2648"/>
                <a:gd name="T12" fmla="*/ 1 w 1824"/>
                <a:gd name="T13" fmla="*/ 2 h 2648"/>
                <a:gd name="T14" fmla="*/ 1 w 1824"/>
                <a:gd name="T15" fmla="*/ 2 h 2648"/>
                <a:gd name="T16" fmla="*/ 1 w 1824"/>
                <a:gd name="T17" fmla="*/ 2 h 2648"/>
                <a:gd name="T18" fmla="*/ 1 w 1824"/>
                <a:gd name="T19" fmla="*/ 2 h 2648"/>
                <a:gd name="T20" fmla="*/ 1 w 1824"/>
                <a:gd name="T21" fmla="*/ 2 h 2648"/>
                <a:gd name="T22" fmla="*/ 1 w 1824"/>
                <a:gd name="T23" fmla="*/ 2 h 2648"/>
                <a:gd name="T24" fmla="*/ 1 w 1824"/>
                <a:gd name="T25" fmla="*/ 2 h 2648"/>
                <a:gd name="T26" fmla="*/ 1 w 1824"/>
                <a:gd name="T27" fmla="*/ 2 h 2648"/>
                <a:gd name="T28" fmla="*/ 1 w 1824"/>
                <a:gd name="T29" fmla="*/ 2 h 2648"/>
                <a:gd name="T30" fmla="*/ 1 w 1824"/>
                <a:gd name="T31" fmla="*/ 2 h 2648"/>
                <a:gd name="T32" fmla="*/ 1 w 1824"/>
                <a:gd name="T33" fmla="*/ 2 h 2648"/>
                <a:gd name="T34" fmla="*/ 1 w 1824"/>
                <a:gd name="T35" fmla="*/ 2 h 2648"/>
                <a:gd name="T36" fmla="*/ 1 w 1824"/>
                <a:gd name="T37" fmla="*/ 2 h 2648"/>
                <a:gd name="T38" fmla="*/ 1 w 1824"/>
                <a:gd name="T39" fmla="*/ 2 h 2648"/>
                <a:gd name="T40" fmla="*/ 1 w 1824"/>
                <a:gd name="T41" fmla="*/ 2 h 2648"/>
                <a:gd name="T42" fmla="*/ 1 w 1824"/>
                <a:gd name="T43" fmla="*/ 2 h 2648"/>
                <a:gd name="T44" fmla="*/ 1 w 1824"/>
                <a:gd name="T45" fmla="*/ 2 h 2648"/>
                <a:gd name="T46" fmla="*/ 1 w 1824"/>
                <a:gd name="T47" fmla="*/ 2 h 2648"/>
                <a:gd name="T48" fmla="*/ 1 w 1824"/>
                <a:gd name="T49" fmla="*/ 2 h 2648"/>
                <a:gd name="T50" fmla="*/ 1 w 1824"/>
                <a:gd name="T51" fmla="*/ 2 h 2648"/>
                <a:gd name="T52" fmla="*/ 1 w 1824"/>
                <a:gd name="T53" fmla="*/ 2 h 2648"/>
                <a:gd name="T54" fmla="*/ 1 w 1824"/>
                <a:gd name="T55" fmla="*/ 2 h 2648"/>
                <a:gd name="T56" fmla="*/ 1 w 1824"/>
                <a:gd name="T57" fmla="*/ 2 h 2648"/>
                <a:gd name="T58" fmla="*/ 1 w 1824"/>
                <a:gd name="T59" fmla="*/ 2 h 2648"/>
                <a:gd name="T60" fmla="*/ 1 w 1824"/>
                <a:gd name="T61" fmla="*/ 3 h 2648"/>
                <a:gd name="T62" fmla="*/ 1 w 1824"/>
                <a:gd name="T63" fmla="*/ 3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CF5D17"/>
                </a:gs>
                <a:gs pos="100000">
                  <a:srgbClr val="61092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2" name="Rectangle 21">
              <a:extLst>
                <a:ext uri="{FF2B5EF4-FFF2-40B4-BE49-F238E27FC236}">
                  <a16:creationId xmlns:a16="http://schemas.microsoft.com/office/drawing/2014/main" xmlns="" id="{20A5DD40-6A43-4FF9-B987-91E1BF49E2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17" y="1795"/>
              <a:ext cx="2022" cy="226"/>
            </a:xfrm>
            <a:prstGeom prst="rect">
              <a:avLst/>
            </a:prstGeom>
            <a:gradFill rotWithShape="1">
              <a:gsLst>
                <a:gs pos="0">
                  <a:srgbClr val="00684D"/>
                </a:gs>
                <a:gs pos="50000">
                  <a:srgbClr val="00906A"/>
                </a:gs>
                <a:gs pos="100000">
                  <a:srgbClr val="00684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defTabSz="704088" fontAlgn="base" latinLnBrk="0">
                <a:spcBef>
                  <a:spcPct val="0"/>
                </a:spcBef>
                <a:spcAft>
                  <a:spcPts val="600"/>
                </a:spcAft>
              </a:pPr>
              <a:endParaRPr kumimoji="0" lang="en-US" altLang="ko-KR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03" name="Rectangle 22">
              <a:extLst>
                <a:ext uri="{FF2B5EF4-FFF2-40B4-BE49-F238E27FC236}">
                  <a16:creationId xmlns:a16="http://schemas.microsoft.com/office/drawing/2014/main" xmlns="" id="{81F7B377-FD28-4073-ACAB-5BC99C2697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21" y="2443"/>
              <a:ext cx="2204" cy="222"/>
            </a:xfrm>
            <a:prstGeom prst="rect">
              <a:avLst/>
            </a:prstGeom>
            <a:gradFill rotWithShape="1">
              <a:gsLst>
                <a:gs pos="0">
                  <a:srgbClr val="5D2FB9"/>
                </a:gs>
                <a:gs pos="50000">
                  <a:srgbClr val="8041FF"/>
                </a:gs>
                <a:gs pos="100000">
                  <a:srgbClr val="5D2FB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defTabSz="704088" fontAlgn="base" latinLnBrk="0">
                <a:spcBef>
                  <a:spcPct val="0"/>
                </a:spcBef>
                <a:spcAft>
                  <a:spcPts val="600"/>
                </a:spcAft>
              </a:pPr>
              <a:endParaRPr kumimoji="0" lang="en-US" altLang="ko-KR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xmlns="" id="{7C1BF4AA-6EF5-43A1-897A-40FC8DB62F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916" y="2665"/>
              <a:ext cx="2802" cy="442"/>
            </a:xfrm>
            <a:custGeom>
              <a:avLst/>
              <a:gdLst>
                <a:gd name="T0" fmla="*/ 4409728 w 2048"/>
                <a:gd name="T1" fmla="*/ 1819708 h 286"/>
                <a:gd name="T2" fmla="*/ 0 w 2048"/>
                <a:gd name="T3" fmla="*/ 1819708 h 286"/>
                <a:gd name="T4" fmla="*/ 1128809 w 2048"/>
                <a:gd name="T5" fmla="*/ 0 h 286"/>
                <a:gd name="T6" fmla="*/ 5186042 w 2048"/>
                <a:gd name="T7" fmla="*/ 0 h 286"/>
                <a:gd name="T8" fmla="*/ 4409728 w 2048"/>
                <a:gd name="T9" fmla="*/ 1819708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5" name="Rectangle 24">
              <a:extLst>
                <a:ext uri="{FF2B5EF4-FFF2-40B4-BE49-F238E27FC236}">
                  <a16:creationId xmlns:a16="http://schemas.microsoft.com/office/drawing/2014/main" xmlns="" id="{68A6F1E7-7701-4206-93C5-98BF3B5B787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24" y="3102"/>
              <a:ext cx="2385" cy="222"/>
            </a:xfrm>
            <a:prstGeom prst="rect">
              <a:avLst/>
            </a:prstGeom>
            <a:gradFill rotWithShape="1">
              <a:gsLst>
                <a:gs pos="0">
                  <a:srgbClr val="A0523A"/>
                </a:gs>
                <a:gs pos="50000">
                  <a:srgbClr val="DC7150"/>
                </a:gs>
                <a:gs pos="100000">
                  <a:srgbClr val="A0523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defTabSz="704088" fontAlgn="base" latinLnBrk="0">
                <a:spcBef>
                  <a:spcPct val="0"/>
                </a:spcBef>
                <a:spcAft>
                  <a:spcPts val="600"/>
                </a:spcAft>
              </a:pPr>
              <a:endParaRPr kumimoji="0" lang="en-US" altLang="ko-KR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06" name="Rectangle 25">
              <a:extLst>
                <a:ext uri="{FF2B5EF4-FFF2-40B4-BE49-F238E27FC236}">
                  <a16:creationId xmlns:a16="http://schemas.microsoft.com/office/drawing/2014/main" xmlns="" id="{A97BF2B8-E386-446D-9051-AE012B2A9CF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27" y="3729"/>
              <a:ext cx="2567" cy="221"/>
            </a:xfrm>
            <a:prstGeom prst="rect">
              <a:avLst/>
            </a:prstGeom>
            <a:gradFill rotWithShape="1">
              <a:gsLst>
                <a:gs pos="0">
                  <a:srgbClr val="977514"/>
                </a:gs>
                <a:gs pos="50000">
                  <a:srgbClr val="D0A11C"/>
                </a:gs>
                <a:gs pos="100000">
                  <a:srgbClr val="97751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defTabSz="704088" fontAlgn="base" latinLnBrk="0">
                <a:spcBef>
                  <a:spcPct val="0"/>
                </a:spcBef>
                <a:spcAft>
                  <a:spcPts val="600"/>
                </a:spcAft>
              </a:pPr>
              <a:endParaRPr kumimoji="0" lang="en-US" altLang="ko-KR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31" name="Text Box 30">
            <a:extLst>
              <a:ext uri="{FF2B5EF4-FFF2-40B4-BE49-F238E27FC236}">
                <a16:creationId xmlns="" xmlns:a16="http://schemas.microsoft.com/office/drawing/2014/main" id="{EB66B6C5-8BD9-4733-B740-390649F64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7975" y="5548971"/>
            <a:ext cx="944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b="1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의식을</a:t>
            </a:r>
            <a:endParaRPr kumimoji="0" lang="en-US" altLang="ko-KR" b="1" dirty="0" smtClean="0">
              <a:ln>
                <a:solidFill>
                  <a:schemeClr val="bg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pic>
        <p:nvPicPr>
          <p:cNvPr id="33" name="Picture 2" descr="C:\Users\user\Desktop\포스터\아파트\그림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74" y="5304000"/>
            <a:ext cx="412957" cy="41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user\Desktop\포스터\아파트\그림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17" y="3611679"/>
            <a:ext cx="494450" cy="49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user\Desktop\포스터\아파트\그림\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62" y="2997858"/>
            <a:ext cx="560520" cy="5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user\Desktop\포스터\아파트\그림\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093" y="1764420"/>
            <a:ext cx="632215" cy="63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30">
            <a:extLst>
              <a:ext uri="{FF2B5EF4-FFF2-40B4-BE49-F238E27FC236}">
                <a16:creationId xmlns="" xmlns:a16="http://schemas.microsoft.com/office/drawing/2014/main" id="{EB66B6C5-8BD9-4733-B740-390649F64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786" y="4774092"/>
            <a:ext cx="93037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0" lang="en-US" altLang="ko-KR" sz="1900" b="1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119</a:t>
            </a:r>
            <a:r>
              <a:rPr kumimoji="0" lang="ko-KR" altLang="en-US" sz="1900" b="1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에</a:t>
            </a:r>
            <a:endParaRPr kumimoji="0" lang="en-US" altLang="ko-KR" sz="1900" b="1" dirty="0">
              <a:ln>
                <a:solidFill>
                  <a:schemeClr val="bg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sp>
        <p:nvSpPr>
          <p:cNvPr id="38" name="Text Box 30">
            <a:extLst>
              <a:ext uri="{FF2B5EF4-FFF2-40B4-BE49-F238E27FC236}">
                <a16:creationId xmlns="" xmlns:a16="http://schemas.microsoft.com/office/drawing/2014/main" id="{EB66B6C5-8BD9-4733-B740-390649F64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515" y="3525065"/>
            <a:ext cx="195919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3500" b="1" dirty="0" err="1" smtClean="0">
                <a:ln>
                  <a:solidFill>
                    <a:schemeClr val="bg1"/>
                  </a:solidFill>
                </a:ln>
                <a:solidFill>
                  <a:srgbClr val="9900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실시하</a:t>
            </a:r>
            <a:r>
              <a:rPr kumimoji="0" lang="en-US" altLang="ko-KR" sz="35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GO</a:t>
            </a:r>
            <a:endParaRPr kumimoji="0" lang="en-US" altLang="ko-KR" sz="35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sp>
        <p:nvSpPr>
          <p:cNvPr id="40" name="Text Box 30">
            <a:extLst>
              <a:ext uri="{FF2B5EF4-FFF2-40B4-BE49-F238E27FC236}">
                <a16:creationId xmlns="" xmlns:a16="http://schemas.microsoft.com/office/drawing/2014/main" id="{EB66B6C5-8BD9-4733-B740-390649F64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527" y="3713303"/>
            <a:ext cx="1323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2200" b="1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가슴압박</a:t>
            </a:r>
            <a:endParaRPr kumimoji="0" lang="en-US" altLang="ko-KR" sz="22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sp>
        <p:nvSpPr>
          <p:cNvPr id="41" name="Text Box 29">
            <a:extLst>
              <a:ext uri="{FF2B5EF4-FFF2-40B4-BE49-F238E27FC236}">
                <a16:creationId xmlns="" xmlns:a16="http://schemas.microsoft.com/office/drawing/2014/main" id="{9850A6BC-A260-4447-8838-41B14667E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452" y="4725127"/>
            <a:ext cx="1968761" cy="55399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3000" b="1" dirty="0" err="1" smtClean="0">
                <a:ln>
                  <a:solidFill>
                    <a:schemeClr val="bg1"/>
                  </a:solidFill>
                </a:ln>
                <a:solidFill>
                  <a:srgbClr val="CF5D17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신고하</a:t>
            </a:r>
            <a:r>
              <a:rPr kumimoji="0" lang="en-US" altLang="ko-KR" sz="30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GO</a:t>
            </a:r>
            <a:endParaRPr kumimoji="0" lang="en-US" altLang="ko-KR" sz="30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sp>
        <p:nvSpPr>
          <p:cNvPr id="42" name="Text Box 30">
            <a:extLst>
              <a:ext uri="{FF2B5EF4-FFF2-40B4-BE49-F238E27FC236}">
                <a16:creationId xmlns="" xmlns:a16="http://schemas.microsoft.com/office/drawing/2014/main" id="{EB66B6C5-8BD9-4733-B740-390649F64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044" y="2181193"/>
            <a:ext cx="10697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2200" b="1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병</a:t>
            </a:r>
            <a:r>
              <a:rPr kumimoji="0" lang="ko-KR" altLang="en-US" sz="2200" b="1" dirty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원</a:t>
            </a:r>
            <a:r>
              <a:rPr kumimoji="0" lang="ko-KR" altLang="en-US" sz="2200" b="1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에</a:t>
            </a:r>
            <a:endParaRPr kumimoji="0" lang="en-US" altLang="ko-KR" sz="2200" b="1" dirty="0">
              <a:ln>
                <a:solidFill>
                  <a:schemeClr val="bg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sp>
        <p:nvSpPr>
          <p:cNvPr id="46" name="Text Box 29">
            <a:extLst>
              <a:ext uri="{FF2B5EF4-FFF2-40B4-BE49-F238E27FC236}">
                <a16:creationId xmlns="" xmlns:a16="http://schemas.microsoft.com/office/drawing/2014/main" id="{9850A6BC-A260-4447-8838-41B14667E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440" y="5527822"/>
            <a:ext cx="157353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2500" b="1" dirty="0" err="1" smtClean="0">
                <a:ln>
                  <a:solidFill>
                    <a:schemeClr val="bg1"/>
                  </a:solidFill>
                </a:ln>
                <a:solidFill>
                  <a:srgbClr val="A19A0B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확인하</a:t>
            </a:r>
            <a:r>
              <a:rPr kumimoji="0" lang="en-US" altLang="ko-KR" sz="25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GO</a:t>
            </a:r>
            <a:endParaRPr kumimoji="0" lang="en-US" altLang="ko-KR" sz="25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sp>
        <p:nvSpPr>
          <p:cNvPr id="48" name="Text Box 31">
            <a:extLst>
              <a:ext uri="{FF2B5EF4-FFF2-40B4-BE49-F238E27FC236}">
                <a16:creationId xmlns="" xmlns:a16="http://schemas.microsoft.com/office/drawing/2014/main" id="{ECED5AE2-A214-4D0A-B1B2-75E15D1E6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196" y="2502566"/>
            <a:ext cx="22268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4000" b="1" dirty="0" err="1" smtClean="0">
                <a:ln>
                  <a:solidFill>
                    <a:schemeClr val="bg1"/>
                  </a:solidFill>
                </a:ln>
                <a:solidFill>
                  <a:srgbClr val="73BD29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이송하</a:t>
            </a:r>
            <a:r>
              <a:rPr kumimoji="0" lang="en-US" altLang="ko-KR" sz="40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GO</a:t>
            </a:r>
            <a:endParaRPr kumimoji="0" lang="en-US" altLang="ko-KR" sz="40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sp>
        <p:nvSpPr>
          <p:cNvPr id="54" name="Text Box 30">
            <a:extLst>
              <a:ext uri="{FF2B5EF4-FFF2-40B4-BE49-F238E27FC236}">
                <a16:creationId xmlns="" xmlns:a16="http://schemas.microsoft.com/office/drawing/2014/main" id="{EB66B6C5-8BD9-4733-B740-390649F64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204" y="4106129"/>
            <a:ext cx="3859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0" lang="en-US" altLang="ko-KR" b="1" dirty="0" smtClean="0">
                <a:ln>
                  <a:solidFill>
                    <a:schemeClr val="bg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(</a:t>
            </a:r>
            <a:r>
              <a:rPr kumimoji="0" lang="ko-KR" altLang="en-US" b="1" dirty="0" smtClean="0">
                <a:ln>
                  <a:solidFill>
                    <a:schemeClr val="bg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자동제세동기가 있으면 사용합니다</a:t>
            </a:r>
            <a:r>
              <a:rPr kumimoji="0" lang="en-US" altLang="ko-KR" b="1" dirty="0" smtClean="0">
                <a:ln>
                  <a:solidFill>
                    <a:schemeClr val="bg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HE외계인설명서" panose="02020503020101020101" pitchFamily="18" charset="-127"/>
                <a:ea typeface="THE외계인설명서" panose="02020503020101020101" pitchFamily="18" charset="-127"/>
                <a:cs typeface="THE외계인설명서" panose="02020503020101020101" pitchFamily="18" charset="-127"/>
              </a:rPr>
              <a:t>)</a:t>
            </a:r>
            <a:endParaRPr kumimoji="0" lang="en-US" altLang="ko-KR" b="1" dirty="0">
              <a:ln>
                <a:solidFill>
                  <a:schemeClr val="bg1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HE외계인설명서" panose="02020503020101020101" pitchFamily="18" charset="-127"/>
              <a:ea typeface="THE외계인설명서" panose="02020503020101020101" pitchFamily="18" charset="-127"/>
              <a:cs typeface="THE외계인설명서" panose="02020503020101020101" pitchFamily="18" charset="-127"/>
            </a:endParaRPr>
          </a:p>
        </p:txBody>
      </p:sp>
      <p:pic>
        <p:nvPicPr>
          <p:cNvPr id="1038" name="Picture 14" descr="C:\Users\user\Desktop\포스터\아파트\그림\1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660" y="1483513"/>
            <a:ext cx="2216123" cy="198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user\Desktop\포스터\아파트\그림\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417" y="2673721"/>
            <a:ext cx="1949903" cy="17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user\Desktop\포스터\아파트\그림\1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35" y="3796128"/>
            <a:ext cx="1226087" cy="136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 Box 32">
            <a:extLst>
              <a:ext uri="{FF2B5EF4-FFF2-40B4-BE49-F238E27FC236}">
                <a16:creationId xmlns:a16="http://schemas.microsoft.com/office/drawing/2014/main" xmlns="" id="{E8FB22EF-2BD5-461A-9FCA-68D969378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948" y="2997858"/>
            <a:ext cx="3561327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개이득" panose="02020503020101020101" pitchFamily="18" charset="-127"/>
                <a:ea typeface="THE개이득" panose="02020503020101020101" pitchFamily="18" charset="-127"/>
                <a:cs typeface="THE개이득" panose="02020503020101020101" pitchFamily="18" charset="-127"/>
              </a:rPr>
              <a:t>심폐소생술</a:t>
            </a:r>
            <a:r>
              <a:rPr lang="en-US" altLang="ko-KR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개이득" panose="02020503020101020101" pitchFamily="18" charset="-127"/>
                <a:ea typeface="THE개이득" panose="02020503020101020101" pitchFamily="18" charset="-127"/>
                <a:cs typeface="THE개이득" panose="02020503020101020101" pitchFamily="18" charset="-127"/>
              </a:rPr>
              <a:t>(CPR)</a:t>
            </a:r>
            <a:r>
              <a:rPr lang="ko-KR" altLang="en-US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개이득" panose="02020503020101020101" pitchFamily="18" charset="-127"/>
                <a:ea typeface="THE개이득" panose="02020503020101020101" pitchFamily="18" charset="-127"/>
                <a:cs typeface="THE개이득" panose="02020503020101020101" pitchFamily="18" charset="-127"/>
              </a:rPr>
              <a:t> 영상 보기 </a:t>
            </a:r>
            <a:endParaRPr lang="en-US" altLang="ko-KR" sz="23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E개이득" panose="02020503020101020101" pitchFamily="18" charset="-127"/>
              <a:ea typeface="THE개이득" panose="02020503020101020101" pitchFamily="18" charset="-127"/>
              <a:cs typeface="THE개이득" panose="02020503020101020101" pitchFamily="18" charset="-127"/>
            </a:endParaRP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개이득" panose="02020503020101020101" pitchFamily="18" charset="-127"/>
                <a:ea typeface="THE개이득" panose="02020503020101020101" pitchFamily="18" charset="-127"/>
                <a:cs typeface="THE개이득" panose="02020503020101020101" pitchFamily="18" charset="-127"/>
              </a:rPr>
              <a:t>QR</a:t>
            </a:r>
            <a:r>
              <a:rPr lang="ko-KR" altLang="en-US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개이득" panose="02020503020101020101" pitchFamily="18" charset="-127"/>
                <a:ea typeface="THE개이득" panose="02020503020101020101" pitchFamily="18" charset="-127"/>
                <a:cs typeface="THE개이득" panose="02020503020101020101" pitchFamily="18" charset="-127"/>
              </a:rPr>
              <a:t>스캔</a:t>
            </a:r>
            <a:r>
              <a:rPr lang="en-US" altLang="ko-KR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개이득" panose="02020503020101020101" pitchFamily="18" charset="-127"/>
                <a:ea typeface="THE개이득" panose="02020503020101020101" pitchFamily="18" charset="-127"/>
                <a:cs typeface="THE개이득" panose="02020503020101020101" pitchFamily="18" charset="-127"/>
              </a:rPr>
              <a:t>&gt;&gt;</a:t>
            </a:r>
            <a:r>
              <a:rPr lang="ko-KR" altLang="en-US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개이득" panose="02020503020101020101" pitchFamily="18" charset="-127"/>
                <a:ea typeface="THE개이득" panose="02020503020101020101" pitchFamily="18" charset="-127"/>
                <a:cs typeface="THE개이득" panose="02020503020101020101" pitchFamily="18" charset="-127"/>
              </a:rPr>
              <a:t>주소클릭</a:t>
            </a:r>
            <a:r>
              <a:rPr lang="en-US" altLang="ko-KR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개이득" panose="02020503020101020101" pitchFamily="18" charset="-127"/>
                <a:ea typeface="THE개이득" panose="02020503020101020101" pitchFamily="18" charset="-127"/>
                <a:cs typeface="THE개이득" panose="02020503020101020101" pitchFamily="18" charset="-127"/>
              </a:rPr>
              <a:t>&gt;&gt;</a:t>
            </a:r>
            <a:r>
              <a:rPr lang="ko-KR" altLang="en-US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개이득" panose="02020503020101020101" pitchFamily="18" charset="-127"/>
                <a:ea typeface="THE개이득" panose="02020503020101020101" pitchFamily="18" charset="-127"/>
                <a:cs typeface="THE개이득" panose="02020503020101020101" pitchFamily="18" charset="-127"/>
              </a:rPr>
              <a:t>자동연결</a:t>
            </a:r>
            <a:endParaRPr lang="en-US" altLang="ko-KR" sz="2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E개이득" panose="02020503020101020101" pitchFamily="18" charset="-127"/>
              <a:ea typeface="THE개이득" panose="02020503020101020101" pitchFamily="18" charset="-127"/>
              <a:cs typeface="THE개이득" panose="02020503020101020101" pitchFamily="18" charset="-127"/>
            </a:endParaRPr>
          </a:p>
        </p:txBody>
      </p:sp>
      <p:sp>
        <p:nvSpPr>
          <p:cNvPr id="71" name="오른쪽 화살표 70"/>
          <p:cNvSpPr/>
          <p:nvPr/>
        </p:nvSpPr>
        <p:spPr bwMode="gray">
          <a:xfrm>
            <a:off x="10500774" y="2396635"/>
            <a:ext cx="492996" cy="711984"/>
          </a:xfrm>
          <a:prstGeom prst="rightArrow">
            <a:avLst/>
          </a:prstGeom>
          <a:solidFill>
            <a:srgbClr val="DD6419"/>
          </a:solidFill>
          <a:ln w="57150">
            <a:noFill/>
            <a:miter lim="800000"/>
            <a:headEnd/>
            <a:tailEnd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29" name="Picture 5" descr="C:\Users\user\Desktop\포스터\아파트\그림\1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87" y="4481325"/>
            <a:ext cx="1277611" cy="402267"/>
          </a:xfrm>
          <a:prstGeom prst="rect">
            <a:avLst/>
          </a:prstGeom>
          <a:noFill/>
          <a:scene3d>
            <a:camera prst="orthographicFront">
              <a:rot lat="0" lon="0" rev="3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포스터\아파트\그림\1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46" y="4468840"/>
            <a:ext cx="1265407" cy="153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:\2023년도\18. 서식\경기도 BI\제목 없음-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01" y="5896570"/>
            <a:ext cx="3589512" cy="6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포스터\아파트\그림\2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087" y="4826501"/>
            <a:ext cx="992500" cy="180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포스터\아파트\그림\2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937" y="4747664"/>
            <a:ext cx="965601" cy="188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wnloads\1rzMN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75" y="366728"/>
            <a:ext cx="2037994" cy="202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5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rotWithShape="1">
          <a:gsLst>
            <a:gs pos="0">
              <a:srgbClr val="33CCFF"/>
            </a:gs>
            <a:gs pos="100000">
              <a:srgbClr val="185E76"/>
            </a:gs>
          </a:gsLst>
          <a:lin ang="2700000" scaled="1"/>
        </a:gradFill>
        <a:ln w="57150">
          <a:solidFill>
            <a:srgbClr val="FFFFFF"/>
          </a:solidFill>
          <a:miter lim="800000"/>
          <a:headEnd/>
          <a:tailEnd/>
        </a:ln>
        <a:effectLst>
          <a:outerShdw dist="135003" dir="2471156" algn="ctr" rotWithShape="0">
            <a:srgbClr val="000000">
              <a:alpha val="50000"/>
            </a:srgbClr>
          </a:outerShdw>
        </a:effectLst>
      </a:spPr>
      <a:bodyPr/>
      <a:lstStyle>
        <a:defPPr>
          <a:defRPr dirty="0"/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75</Words>
  <Application>Microsoft Office PowerPoint</Application>
  <PresentationFormat>사용자 지정</PresentationFormat>
  <Paragraphs>25</Paragraphs>
  <Slides>2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Default Design</vt:lpstr>
      <vt:lpstr>공동주택(아파트) 화재피난 4GO(포고)</vt:lpstr>
      <vt:lpstr>생명을 살리는(심폐소생술) 4GO(포고)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53</cp:revision>
  <cp:lastPrinted>2024-08-05T06:39:42Z</cp:lastPrinted>
  <dcterms:created xsi:type="dcterms:W3CDTF">2024-03-19T02:56:34Z</dcterms:created>
  <dcterms:modified xsi:type="dcterms:W3CDTF">2024-08-05T07:15:29Z</dcterms:modified>
</cp:coreProperties>
</file>