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475" r:id="rId2"/>
    <p:sldId id="477" r:id="rId3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C3F"/>
    <a:srgbClr val="40515A"/>
    <a:srgbClr val="0095CD"/>
    <a:srgbClr val="324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44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0C84-1461-44EA-8B57-86A85E712732}" type="datetimeFigureOut">
              <a:rPr lang="ko-KR" altLang="en-US" smtClean="0"/>
              <a:t>2022-10-31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BE07-D25B-45BF-999C-FA20375B3B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44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0C84-1461-44EA-8B57-86A85E712732}" type="datetimeFigureOut">
              <a:rPr lang="ko-KR" altLang="en-US" smtClean="0"/>
              <a:t>2022-10-31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BE07-D25B-45BF-999C-FA20375B3B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03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0C84-1461-44EA-8B57-86A85E712732}" type="datetimeFigureOut">
              <a:rPr lang="ko-KR" altLang="en-US" smtClean="0"/>
              <a:t>2022-10-31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BE07-D25B-45BF-999C-FA20375B3B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1296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">
            <a:extLst>
              <a:ext uri="{FF2B5EF4-FFF2-40B4-BE49-F238E27FC236}">
                <a16:creationId xmlns:a16="http://schemas.microsoft.com/office/drawing/2014/main" id="{C59143D0-FCAF-41FB-A492-540C43DB83C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405596"/>
            <a:ext cx="9144000" cy="452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17375E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C59143D0-FCAF-41FB-A492-540C43DB83C0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0" y="414307"/>
            <a:ext cx="9144000" cy="94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17375E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/>
          </a:p>
        </p:txBody>
      </p:sp>
      <p:sp>
        <p:nvSpPr>
          <p:cNvPr id="10" name="Rectangle 36"/>
          <p:cNvSpPr txBox="1">
            <a:spLocks noChangeArrowheads="1"/>
          </p:cNvSpPr>
          <p:nvPr userDrawn="1"/>
        </p:nvSpPr>
        <p:spPr>
          <a:xfrm>
            <a:off x="6937132" y="6466989"/>
            <a:ext cx="2335238" cy="33821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1300" b="1" spc="-100" baseline="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Make a success of the business</a:t>
            </a:r>
          </a:p>
        </p:txBody>
      </p:sp>
    </p:spTree>
    <p:extLst>
      <p:ext uri="{BB962C8B-B14F-4D97-AF65-F5344CB8AC3E}">
        <p14:creationId xmlns:p14="http://schemas.microsoft.com/office/powerpoint/2010/main" val="387372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0C84-1461-44EA-8B57-86A85E712732}" type="datetimeFigureOut">
              <a:rPr lang="ko-KR" altLang="en-US" smtClean="0"/>
              <a:t>2022-10-31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BE07-D25B-45BF-999C-FA20375B3B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462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0C84-1461-44EA-8B57-86A85E712732}" type="datetimeFigureOut">
              <a:rPr lang="ko-KR" altLang="en-US" smtClean="0"/>
              <a:t>2022-10-31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BE07-D25B-45BF-999C-FA20375B3B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73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0C84-1461-44EA-8B57-86A85E712732}" type="datetimeFigureOut">
              <a:rPr lang="ko-KR" altLang="en-US" smtClean="0"/>
              <a:t>2022-10-31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BE07-D25B-45BF-999C-FA20375B3B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895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0C84-1461-44EA-8B57-86A85E712732}" type="datetimeFigureOut">
              <a:rPr lang="ko-KR" altLang="en-US" smtClean="0"/>
              <a:t>2022-10-31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BE07-D25B-45BF-999C-FA20375B3B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463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0C84-1461-44EA-8B57-86A85E712732}" type="datetimeFigureOut">
              <a:rPr lang="ko-KR" altLang="en-US" smtClean="0"/>
              <a:t>2022-10-31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BE07-D25B-45BF-999C-FA20375B3B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8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0C84-1461-44EA-8B57-86A85E712732}" type="datetimeFigureOut">
              <a:rPr lang="ko-KR" altLang="en-US" smtClean="0"/>
              <a:t>2022-10-31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BE07-D25B-45BF-999C-FA20375B3B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383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0C84-1461-44EA-8B57-86A85E712732}" type="datetimeFigureOut">
              <a:rPr lang="ko-KR" altLang="en-US" smtClean="0"/>
              <a:t>2022-10-31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BE07-D25B-45BF-999C-FA20375B3B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87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0C84-1461-44EA-8B57-86A85E712732}" type="datetimeFigureOut">
              <a:rPr lang="ko-KR" altLang="en-US" smtClean="0"/>
              <a:t>2022-10-31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BE07-D25B-45BF-999C-FA20375B3B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80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20C84-1461-44EA-8B57-86A85E712732}" type="datetimeFigureOut">
              <a:rPr lang="ko-KR" altLang="en-US" smtClean="0"/>
              <a:t>2022-10-31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8BE07-D25B-45BF-999C-FA20375B3B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189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직사각형 38">
            <a:extLst>
              <a:ext uri="{FF2B5EF4-FFF2-40B4-BE49-F238E27FC236}">
                <a16:creationId xmlns:a16="http://schemas.microsoft.com/office/drawing/2014/main" id="{E95A6FEB-B136-4E54-A4B7-5C694586B097}"/>
              </a:ext>
            </a:extLst>
          </p:cNvPr>
          <p:cNvSpPr/>
          <p:nvPr/>
        </p:nvSpPr>
        <p:spPr>
          <a:xfrm>
            <a:off x="-49979" y="43639"/>
            <a:ext cx="37957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i="1" dirty="0">
                <a:solidFill>
                  <a:srgbClr val="17375E"/>
                </a:solidFill>
                <a:latin typeface="+mj-ea"/>
                <a:ea typeface="+mj-ea"/>
                <a:cs typeface="Arial" pitchFamily="34" charset="0"/>
              </a:rPr>
              <a:t>지붕 </a:t>
            </a:r>
            <a:r>
              <a:rPr lang="en-US" altLang="ko-KR" sz="2000" b="1" i="1" dirty="0">
                <a:solidFill>
                  <a:srgbClr val="17375E"/>
                </a:solidFill>
                <a:latin typeface="+mj-ea"/>
                <a:ea typeface="+mj-ea"/>
                <a:cs typeface="Arial" pitchFamily="34" charset="0"/>
              </a:rPr>
              <a:t>TPO </a:t>
            </a:r>
            <a:r>
              <a:rPr lang="ko-KR" altLang="en-US" sz="2000" b="1" i="1" dirty="0" err="1">
                <a:solidFill>
                  <a:srgbClr val="17375E"/>
                </a:solidFill>
                <a:latin typeface="+mj-ea"/>
                <a:ea typeface="+mj-ea"/>
                <a:cs typeface="Arial" pitchFamily="34" charset="0"/>
              </a:rPr>
              <a:t>시공안</a:t>
            </a:r>
            <a:endParaRPr lang="en-US" altLang="ko-KR" sz="2000" b="1" i="1" dirty="0">
              <a:solidFill>
                <a:srgbClr val="17375E"/>
              </a:solidFill>
              <a:latin typeface="+mj-ea"/>
              <a:ea typeface="+mj-ea"/>
              <a:cs typeface="Arial" pitchFamily="34" charset="0"/>
            </a:endParaRPr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4CBB05DC-1847-3DA6-2B96-7178C4FB5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967631"/>
              </p:ext>
            </p:extLst>
          </p:nvPr>
        </p:nvGraphicFramePr>
        <p:xfrm>
          <a:off x="213360" y="662069"/>
          <a:ext cx="8717280" cy="5711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552">
                  <a:extLst>
                    <a:ext uri="{9D8B030D-6E8A-4147-A177-3AD203B41FA5}">
                      <a16:colId xmlns:a16="http://schemas.microsoft.com/office/drawing/2014/main" val="4175576681"/>
                    </a:ext>
                  </a:extLst>
                </a:gridCol>
                <a:gridCol w="2935705">
                  <a:extLst>
                    <a:ext uri="{9D8B030D-6E8A-4147-A177-3AD203B41FA5}">
                      <a16:colId xmlns:a16="http://schemas.microsoft.com/office/drawing/2014/main" val="3727761701"/>
                    </a:ext>
                  </a:extLst>
                </a:gridCol>
                <a:gridCol w="4657023">
                  <a:extLst>
                    <a:ext uri="{9D8B030D-6E8A-4147-A177-3AD203B41FA5}">
                      <a16:colId xmlns:a16="http://schemas.microsoft.com/office/drawing/2014/main" val="4208667259"/>
                    </a:ext>
                  </a:extLst>
                </a:gridCol>
              </a:tblGrid>
              <a:tr h="4192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kern="1200" cap="all" baseline="0" dirty="0" err="1">
                          <a:solidFill>
                            <a:sysClr val="window" lastClr="FFFFFF"/>
                          </a:solidFill>
                          <a:latin typeface="+mj-ea"/>
                          <a:ea typeface="+mj-ea"/>
                          <a:cs typeface="+mn-cs"/>
                        </a:rPr>
                        <a:t>작업명</a:t>
                      </a:r>
                      <a:endParaRPr lang="ko-KR" altLang="en-US" sz="1100" b="1" kern="1200" cap="all" baseline="0" dirty="0">
                        <a:solidFill>
                          <a:sysClr val="window" lastClr="FFFFFF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D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1200" cap="all" baseline="0" dirty="0">
                          <a:solidFill>
                            <a:sysClr val="window" lastClr="FFFFFF"/>
                          </a:solidFill>
                          <a:latin typeface="+mj-ea"/>
                          <a:ea typeface="+mj-ea"/>
                          <a:cs typeface="+mn-cs"/>
                        </a:rPr>
                        <a:t>시공 사진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1200" cap="all" baseline="0" dirty="0">
                          <a:solidFill>
                            <a:sysClr val="window" lastClr="FFFFFF"/>
                          </a:solidFill>
                          <a:latin typeface="+mj-ea"/>
                          <a:ea typeface="+mj-ea"/>
                          <a:cs typeface="+mn-cs"/>
                        </a:rPr>
                        <a:t>시공 설명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C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050030"/>
                  </a:ext>
                </a:extLst>
              </a:tr>
              <a:tr h="10434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err="1">
                          <a:solidFill>
                            <a:srgbClr val="40515A"/>
                          </a:solidFill>
                          <a:latin typeface="+mj-ea"/>
                          <a:ea typeface="+mj-ea"/>
                        </a:rPr>
                        <a:t>골사춤</a:t>
                      </a:r>
                      <a:endParaRPr lang="ko-KR" altLang="en-US" sz="1100" b="1" dirty="0">
                        <a:solidFill>
                          <a:srgbClr val="40515A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rgbClr val="0095CD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우레탄 보드로 </a:t>
                      </a:r>
                      <a:r>
                        <a:rPr lang="ko-KR" altLang="en-US" sz="1100" b="1" kern="1200" baseline="0" dirty="0" err="1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지붕판</a:t>
                      </a:r>
                      <a:r>
                        <a:rPr lang="ko-KR" altLang="en-US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 골 부분을 메워주는 작업</a:t>
                      </a:r>
                      <a:endParaRPr lang="en-US" altLang="ko-KR" sz="1100" b="1" kern="1200" baseline="0" dirty="0">
                        <a:solidFill>
                          <a:srgbClr val="F17C3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altLang="ko-KR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보온 및 단열 효과도 있음</a:t>
                      </a:r>
                      <a:r>
                        <a:rPr lang="en-US" altLang="ko-KR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b="1" kern="1200" baseline="0" dirty="0">
                        <a:solidFill>
                          <a:srgbClr val="F17C3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737893"/>
                  </a:ext>
                </a:extLst>
              </a:tr>
              <a:tr h="1080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1200" dirty="0" err="1">
                          <a:solidFill>
                            <a:srgbClr val="40515A"/>
                          </a:solidFill>
                          <a:latin typeface="+mj-ea"/>
                          <a:ea typeface="+mj-ea"/>
                          <a:cs typeface="+mn-cs"/>
                        </a:rPr>
                        <a:t>평보드시공</a:t>
                      </a:r>
                      <a:endParaRPr lang="ko-KR" altLang="en-US" sz="1100" b="1" kern="1200" dirty="0">
                        <a:solidFill>
                          <a:srgbClr val="40515A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kern="1200" dirty="0">
                        <a:solidFill>
                          <a:srgbClr val="0095CD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TPO </a:t>
                      </a:r>
                      <a:r>
                        <a:rPr lang="ko-KR" altLang="en-US" sz="1100" b="1" kern="1200" baseline="0" dirty="0" err="1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시공전</a:t>
                      </a:r>
                      <a:r>
                        <a:rPr lang="ko-KR" altLang="en-US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 지붕면을 평판하게 만드는 작업</a:t>
                      </a:r>
                      <a:endParaRPr lang="en-US" altLang="ko-KR" sz="1100" b="1" kern="1200" baseline="0" dirty="0">
                        <a:solidFill>
                          <a:srgbClr val="F17C3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kern="1200" baseline="0" dirty="0">
                        <a:solidFill>
                          <a:srgbClr val="F17C3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보온 및 단열 효과도 있음</a:t>
                      </a:r>
                      <a:r>
                        <a:rPr lang="en-US" altLang="ko-KR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b="1" kern="1200" baseline="0" dirty="0">
                        <a:solidFill>
                          <a:srgbClr val="F17C3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310903"/>
                  </a:ext>
                </a:extLst>
              </a:tr>
              <a:tr h="10944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1200" dirty="0" err="1">
                          <a:solidFill>
                            <a:srgbClr val="40515A"/>
                          </a:solidFill>
                          <a:latin typeface="+mj-ea"/>
                          <a:ea typeface="+mj-ea"/>
                          <a:cs typeface="+mn-cs"/>
                        </a:rPr>
                        <a:t>평보드</a:t>
                      </a:r>
                      <a:endParaRPr lang="en-US" altLang="ko-KR" sz="1100" b="1" kern="1200" dirty="0">
                        <a:solidFill>
                          <a:srgbClr val="40515A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1200" dirty="0">
                          <a:solidFill>
                            <a:srgbClr val="40515A"/>
                          </a:solidFill>
                          <a:latin typeface="+mj-ea"/>
                          <a:ea typeface="+mj-ea"/>
                          <a:cs typeface="+mn-cs"/>
                        </a:rPr>
                        <a:t>및</a:t>
                      </a:r>
                      <a:endParaRPr lang="en-US" altLang="ko-KR" sz="1100" b="1" kern="1200" dirty="0">
                        <a:solidFill>
                          <a:srgbClr val="40515A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>
                          <a:solidFill>
                            <a:srgbClr val="40515A"/>
                          </a:solidFill>
                          <a:latin typeface="+mj-ea"/>
                          <a:ea typeface="+mj-ea"/>
                          <a:cs typeface="+mn-cs"/>
                        </a:rPr>
                        <a:t>TPO </a:t>
                      </a:r>
                      <a:r>
                        <a:rPr lang="ko-KR" altLang="en-US" sz="1100" b="1" kern="1200" dirty="0">
                          <a:solidFill>
                            <a:srgbClr val="40515A"/>
                          </a:solidFill>
                          <a:latin typeface="+mj-ea"/>
                          <a:ea typeface="+mj-ea"/>
                          <a:cs typeface="+mn-cs"/>
                        </a:rPr>
                        <a:t>고정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kern="1200" dirty="0">
                        <a:solidFill>
                          <a:srgbClr val="0095CD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보드 고정</a:t>
                      </a:r>
                      <a:r>
                        <a:rPr lang="en-US" altLang="ko-KR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디스크 및 앵커</a:t>
                      </a:r>
                      <a:r>
                        <a:rPr lang="en-US" altLang="ko-KR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작업</a:t>
                      </a:r>
                      <a:endParaRPr lang="en-US" altLang="ko-KR" sz="1100" b="1" kern="1200" baseline="0" dirty="0">
                        <a:solidFill>
                          <a:srgbClr val="F17C3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100" b="1" kern="1200" baseline="0" dirty="0" err="1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지붕판과</a:t>
                      </a:r>
                      <a:r>
                        <a:rPr lang="ko-KR" altLang="en-US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 우레탄보드의 들뜸을 방지하기위한 작업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158206"/>
                  </a:ext>
                </a:extLst>
              </a:tr>
              <a:tr h="10366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1200" dirty="0">
                          <a:solidFill>
                            <a:srgbClr val="40515A"/>
                          </a:solidFill>
                          <a:latin typeface="+mj-ea"/>
                          <a:ea typeface="+mj-ea"/>
                          <a:cs typeface="+mn-cs"/>
                        </a:rPr>
                        <a:t>열풍 용접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TPO</a:t>
                      </a:r>
                      <a:r>
                        <a:rPr lang="ko-KR" altLang="en-US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 겹침 부분을 열접착기로 접착하여</a:t>
                      </a:r>
                      <a:r>
                        <a:rPr lang="en-US" altLang="ko-KR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누수를 방지하는 작업</a:t>
                      </a:r>
                      <a:r>
                        <a:rPr lang="en-US" altLang="ko-KR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b="1" kern="1200" baseline="0" dirty="0">
                        <a:solidFill>
                          <a:srgbClr val="F17C3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913607"/>
                  </a:ext>
                </a:extLst>
              </a:tr>
              <a:tr h="10366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1200" dirty="0" err="1">
                          <a:solidFill>
                            <a:srgbClr val="40515A"/>
                          </a:solidFill>
                          <a:latin typeface="+mj-ea"/>
                          <a:ea typeface="+mj-ea"/>
                          <a:cs typeface="+mn-cs"/>
                        </a:rPr>
                        <a:t>관통부</a:t>
                      </a:r>
                      <a:r>
                        <a:rPr lang="ko-KR" altLang="en-US" sz="1100" b="1" kern="1200" dirty="0">
                          <a:solidFill>
                            <a:srgbClr val="40515A"/>
                          </a:solidFill>
                          <a:latin typeface="+mj-ea"/>
                          <a:ea typeface="+mj-ea"/>
                          <a:cs typeface="+mn-cs"/>
                        </a:rPr>
                        <a:t> 마감</a:t>
                      </a:r>
                      <a:endParaRPr lang="en-US" altLang="ko-KR" sz="1100" b="1" kern="1200" dirty="0">
                        <a:solidFill>
                          <a:srgbClr val="40515A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altLang="ko-KR" sz="1100" b="1" kern="1200" dirty="0">
                          <a:solidFill>
                            <a:srgbClr val="40515A"/>
                          </a:solidFill>
                          <a:latin typeface="+mj-ea"/>
                          <a:ea typeface="+mj-ea"/>
                          <a:cs typeface="+mn-cs"/>
                        </a:rPr>
                      </a:br>
                      <a:r>
                        <a:rPr lang="en-US" altLang="ko-KR" sz="1100" b="1" kern="1200" dirty="0">
                          <a:solidFill>
                            <a:srgbClr val="40515A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100" b="1" kern="1200" dirty="0">
                          <a:solidFill>
                            <a:srgbClr val="40515A"/>
                          </a:solidFill>
                          <a:latin typeface="+mj-ea"/>
                          <a:ea typeface="+mj-ea"/>
                          <a:cs typeface="+mn-cs"/>
                        </a:rPr>
                        <a:t>지붕위구조물</a:t>
                      </a:r>
                      <a:r>
                        <a:rPr lang="en-US" altLang="ko-KR" sz="1100" b="1" kern="1200" dirty="0">
                          <a:solidFill>
                            <a:srgbClr val="40515A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100" b="1" kern="1200" dirty="0">
                        <a:solidFill>
                          <a:srgbClr val="40515A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1" kern="1200" baseline="0" dirty="0" err="1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지붕위</a:t>
                      </a:r>
                      <a:r>
                        <a:rPr lang="ko-KR" altLang="en-US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 구조물</a:t>
                      </a:r>
                      <a:r>
                        <a:rPr lang="en-US" altLang="ko-KR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배관</a:t>
                      </a:r>
                      <a:r>
                        <a:rPr lang="en-US" altLang="ko-KR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기둥</a:t>
                      </a:r>
                      <a:r>
                        <a:rPr lang="en-US" altLang="ko-KR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을 감싸 틈새 누수를 방지함</a:t>
                      </a:r>
                      <a:r>
                        <a:rPr lang="en-US" altLang="ko-KR" sz="1100" b="1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100" b="1" kern="1200" baseline="0" dirty="0">
                        <a:solidFill>
                          <a:srgbClr val="F17C3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814631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6C8ECE42-866C-9585-4AB8-0C47D66D1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608" y="1102363"/>
            <a:ext cx="1544666" cy="99392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D5429FA-D302-6D9A-1B78-4C7EF7706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608" y="2147898"/>
            <a:ext cx="1544665" cy="101354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A596F0E-87A8-6275-7F3B-EFAF45064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609" y="3240491"/>
            <a:ext cx="1553809" cy="101354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5E4E5460-CA4D-A5AB-0E39-7263FA7AF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607" y="4328099"/>
            <a:ext cx="1544665" cy="97542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4607" y="5411549"/>
            <a:ext cx="1553811" cy="96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5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직사각형 38">
            <a:extLst>
              <a:ext uri="{FF2B5EF4-FFF2-40B4-BE49-F238E27FC236}">
                <a16:creationId xmlns:a16="http://schemas.microsoft.com/office/drawing/2014/main" id="{E95A6FEB-B136-4E54-A4B7-5C694586B097}"/>
              </a:ext>
            </a:extLst>
          </p:cNvPr>
          <p:cNvSpPr/>
          <p:nvPr/>
        </p:nvSpPr>
        <p:spPr>
          <a:xfrm>
            <a:off x="-49979" y="43639"/>
            <a:ext cx="37957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i="1" dirty="0">
                <a:solidFill>
                  <a:srgbClr val="17375E"/>
                </a:solidFill>
                <a:latin typeface="+mj-ea"/>
                <a:ea typeface="+mj-ea"/>
                <a:cs typeface="Arial" pitchFamily="34" charset="0"/>
              </a:rPr>
              <a:t>건물 외벽 </a:t>
            </a:r>
            <a:r>
              <a:rPr lang="ko-KR" altLang="en-US" sz="2000" b="1" i="1" dirty="0" err="1">
                <a:solidFill>
                  <a:srgbClr val="17375E"/>
                </a:solidFill>
                <a:latin typeface="+mj-ea"/>
                <a:ea typeface="+mj-ea"/>
                <a:cs typeface="Arial" pitchFamily="34" charset="0"/>
              </a:rPr>
              <a:t>보수안</a:t>
            </a:r>
            <a:endParaRPr lang="en-US" altLang="ko-KR" sz="2000" b="1" i="1" dirty="0">
              <a:solidFill>
                <a:srgbClr val="17375E"/>
              </a:solidFill>
              <a:latin typeface="+mj-ea"/>
              <a:ea typeface="+mj-ea"/>
              <a:cs typeface="Arial" pitchFamily="34" charset="0"/>
            </a:endParaRPr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4CBB05DC-1847-3DA6-2B96-7178C4FB5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381241"/>
              </p:ext>
            </p:extLst>
          </p:nvPr>
        </p:nvGraphicFramePr>
        <p:xfrm>
          <a:off x="213360" y="662070"/>
          <a:ext cx="8717280" cy="562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552">
                  <a:extLst>
                    <a:ext uri="{9D8B030D-6E8A-4147-A177-3AD203B41FA5}">
                      <a16:colId xmlns:a16="http://schemas.microsoft.com/office/drawing/2014/main" val="4175576681"/>
                    </a:ext>
                  </a:extLst>
                </a:gridCol>
                <a:gridCol w="3773103">
                  <a:extLst>
                    <a:ext uri="{9D8B030D-6E8A-4147-A177-3AD203B41FA5}">
                      <a16:colId xmlns:a16="http://schemas.microsoft.com/office/drawing/2014/main" val="3727761701"/>
                    </a:ext>
                  </a:extLst>
                </a:gridCol>
                <a:gridCol w="3819625">
                  <a:extLst>
                    <a:ext uri="{9D8B030D-6E8A-4147-A177-3AD203B41FA5}">
                      <a16:colId xmlns:a16="http://schemas.microsoft.com/office/drawing/2014/main" val="4208667259"/>
                    </a:ext>
                  </a:extLst>
                </a:gridCol>
              </a:tblGrid>
              <a:tr h="2712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kern="1200" cap="all" baseline="0" dirty="0">
                          <a:solidFill>
                            <a:sysClr val="window" lastClr="FFFFFF"/>
                          </a:solidFill>
                          <a:latin typeface="+mj-ea"/>
                          <a:ea typeface="+mj-ea"/>
                          <a:cs typeface="+mn-cs"/>
                        </a:rPr>
                        <a:t>항목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D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1200" cap="all" baseline="0" dirty="0">
                          <a:solidFill>
                            <a:sysClr val="window" lastClr="FFFFFF"/>
                          </a:solidFill>
                          <a:latin typeface="+mj-ea"/>
                          <a:ea typeface="+mj-ea"/>
                          <a:cs typeface="+mn-cs"/>
                        </a:rPr>
                        <a:t>현장 사진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1200" cap="all" baseline="0" dirty="0">
                          <a:solidFill>
                            <a:sysClr val="window" lastClr="FFFFFF"/>
                          </a:solidFill>
                          <a:latin typeface="+mj-ea"/>
                          <a:ea typeface="+mj-ea"/>
                          <a:cs typeface="+mn-cs"/>
                        </a:rPr>
                        <a:t>시공 설명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C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050030"/>
                  </a:ext>
                </a:extLst>
              </a:tr>
              <a:tr h="26760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>
                          <a:solidFill>
                            <a:srgbClr val="40515A"/>
                          </a:solidFill>
                          <a:latin typeface="+mn-ea"/>
                          <a:ea typeface="+mn-ea"/>
                        </a:rPr>
                        <a:t>설비본동</a:t>
                      </a:r>
                      <a:r>
                        <a:rPr lang="en-US" altLang="ko-KR" sz="1100" b="1" dirty="0">
                          <a:solidFill>
                            <a:srgbClr val="40515A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100" b="1" dirty="0" err="1">
                          <a:solidFill>
                            <a:srgbClr val="40515A"/>
                          </a:solidFill>
                          <a:latin typeface="+mn-ea"/>
                          <a:ea typeface="+mn-ea"/>
                        </a:rPr>
                        <a:t>확장동</a:t>
                      </a:r>
                      <a:r>
                        <a:rPr lang="ko-KR" altLang="en-US" sz="1100" b="1" dirty="0">
                          <a:solidFill>
                            <a:srgbClr val="40515A"/>
                          </a:solidFill>
                          <a:latin typeface="+mn-ea"/>
                          <a:ea typeface="+mn-ea"/>
                        </a:rPr>
                        <a:t> 경계면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>
                        <a:solidFill>
                          <a:srgbClr val="0095CD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kern="1200" dirty="0">
                        <a:solidFill>
                          <a:srgbClr val="F17C3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1)</a:t>
                      </a:r>
                      <a:r>
                        <a:rPr lang="ko-KR" altLang="en-US" sz="1100" kern="1200" dirty="0" err="1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틈새부분</a:t>
                      </a:r>
                      <a:r>
                        <a:rPr lang="ko-KR" altLang="en-US" sz="1100" kern="120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 우레탄 폼 시공</a:t>
                      </a:r>
                      <a:br>
                        <a:rPr lang="en-US" altLang="ko-KR" sz="1100" kern="120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1100" kern="120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2)</a:t>
                      </a:r>
                      <a:r>
                        <a:rPr lang="ko-KR" altLang="en-US" sz="1100" kern="120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우레탄 폼 </a:t>
                      </a:r>
                      <a:r>
                        <a:rPr lang="ko-KR" altLang="en-US" sz="1100" kern="1200" dirty="0" err="1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시공면에</a:t>
                      </a:r>
                      <a:r>
                        <a:rPr lang="en-US" altLang="ko-KR" sz="1100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우레탄 실리콘 시공</a:t>
                      </a:r>
                      <a:r>
                        <a:rPr lang="en-US" altLang="ko-KR" sz="1100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방수</a:t>
                      </a:r>
                      <a:r>
                        <a:rPr lang="en-US" altLang="ko-KR" sz="1100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br>
                        <a:rPr lang="en-US" altLang="ko-KR" sz="1100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1100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3)</a:t>
                      </a:r>
                      <a:r>
                        <a:rPr lang="ko-KR" altLang="en-US" sz="1100" kern="1200" baseline="0" dirty="0" err="1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후레싱</a:t>
                      </a:r>
                      <a:r>
                        <a:rPr lang="ko-KR" altLang="en-US" sz="1100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 시공</a:t>
                      </a:r>
                      <a:r>
                        <a:rPr lang="en-US" altLang="ko-KR" sz="1100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실리콘 열화방지 및 </a:t>
                      </a:r>
                      <a:r>
                        <a:rPr lang="en-US" altLang="ko-KR" sz="1100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100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차 </a:t>
                      </a:r>
                      <a:r>
                        <a:rPr lang="ko-KR" altLang="en-US" sz="1100" kern="1200" baseline="0" dirty="0" err="1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누수원인</a:t>
                      </a:r>
                      <a:r>
                        <a:rPr lang="ko-KR" altLang="en-US" sz="1100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 차단</a:t>
                      </a:r>
                      <a:r>
                        <a:rPr lang="en-US" altLang="ko-KR" sz="1100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kern="1200" dirty="0">
                        <a:solidFill>
                          <a:srgbClr val="F17C3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>
                        <a:solidFill>
                          <a:srgbClr val="F17C3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737893"/>
                  </a:ext>
                </a:extLst>
              </a:tr>
              <a:tr h="26760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1200" dirty="0" err="1">
                          <a:solidFill>
                            <a:srgbClr val="40515A"/>
                          </a:solidFill>
                          <a:latin typeface="+mn-ea"/>
                          <a:ea typeface="+mn-ea"/>
                          <a:cs typeface="+mn-cs"/>
                        </a:rPr>
                        <a:t>창고동</a:t>
                      </a:r>
                      <a:r>
                        <a:rPr lang="ko-KR" altLang="en-US" sz="1100" b="1" kern="1200" dirty="0">
                          <a:solidFill>
                            <a:srgbClr val="40515A"/>
                          </a:solidFill>
                          <a:latin typeface="+mn-ea"/>
                          <a:ea typeface="+mn-ea"/>
                          <a:cs typeface="+mn-cs"/>
                        </a:rPr>
                        <a:t> 외벽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kern="1200" dirty="0">
                        <a:solidFill>
                          <a:srgbClr val="0095CD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1)</a:t>
                      </a:r>
                      <a:r>
                        <a:rPr lang="ko-KR" altLang="en-US" sz="1100" kern="120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콘크리트 경계면 사이 기존 실리콘 제거</a:t>
                      </a:r>
                      <a:br>
                        <a:rPr lang="en-US" altLang="ko-KR" sz="1100" kern="120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ko-KR" sz="1100" kern="120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2)</a:t>
                      </a:r>
                      <a:r>
                        <a:rPr lang="ko-KR" altLang="en-US" sz="1100" kern="120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실리콘 재시공</a:t>
                      </a:r>
                      <a:endParaRPr lang="en-US" altLang="ko-KR" sz="1100" kern="1200" dirty="0">
                        <a:solidFill>
                          <a:srgbClr val="F17C3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3)</a:t>
                      </a:r>
                      <a:r>
                        <a:rPr lang="ko-KR" altLang="en-US" sz="1100" kern="1200" baseline="0" dirty="0">
                          <a:solidFill>
                            <a:srgbClr val="F17C3F"/>
                          </a:solidFill>
                          <a:latin typeface="+mn-ea"/>
                          <a:ea typeface="+mn-ea"/>
                          <a:cs typeface="+mn-cs"/>
                        </a:rPr>
                        <a:t>외벽 도장</a:t>
                      </a:r>
                      <a:endParaRPr lang="ko-KR" altLang="en-US" sz="1100" kern="1200" dirty="0">
                        <a:solidFill>
                          <a:srgbClr val="F17C3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310903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61A0432B-B940-FBC2-FE9C-35EC7D76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64" y="1023336"/>
            <a:ext cx="1745423" cy="240566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5A4FAEE-9E3B-83CC-C14F-F58E0E3E4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886" y="1023336"/>
            <a:ext cx="1880790" cy="240566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62E00B7-9A11-2912-0089-664564E22D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32" r="1"/>
          <a:stretch/>
        </p:blipFill>
        <p:spPr>
          <a:xfrm>
            <a:off x="1393962" y="3790264"/>
            <a:ext cx="1745424" cy="18390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8967F83-77C6-E327-7445-BEDD3CDE3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886" y="3790264"/>
            <a:ext cx="1880790" cy="241352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849CF04-FBA4-0F77-454B-E7ED1D37CCDA}"/>
              </a:ext>
            </a:extLst>
          </p:cNvPr>
          <p:cNvSpPr txBox="1"/>
          <p:nvPr/>
        </p:nvSpPr>
        <p:spPr>
          <a:xfrm>
            <a:off x="1598506" y="1938881"/>
            <a:ext cx="467361" cy="24622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FFFF00"/>
                </a:solidFill>
              </a:rPr>
              <a:t>본동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0217B4-63C2-EA44-296B-080E7484177D}"/>
              </a:ext>
            </a:extLst>
          </p:cNvPr>
          <p:cNvSpPr txBox="1"/>
          <p:nvPr/>
        </p:nvSpPr>
        <p:spPr>
          <a:xfrm>
            <a:off x="2347029" y="2227433"/>
            <a:ext cx="680631" cy="27699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FFFF00"/>
                </a:solidFill>
              </a:defRPr>
            </a:lvl1pPr>
          </a:lstStyle>
          <a:p>
            <a:r>
              <a:rPr lang="ko-KR" altLang="en-US"/>
              <a:t>확장동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EE3CDF-45FF-2A23-550E-1AB6C89AA800}"/>
              </a:ext>
            </a:extLst>
          </p:cNvPr>
          <p:cNvSpPr txBox="1"/>
          <p:nvPr/>
        </p:nvSpPr>
        <p:spPr>
          <a:xfrm>
            <a:off x="3598992" y="1561818"/>
            <a:ext cx="519289" cy="27699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FFFF00"/>
                </a:solidFill>
              </a:defRPr>
            </a:lvl1pPr>
          </a:lstStyle>
          <a:p>
            <a:r>
              <a:rPr lang="ko-KR" altLang="en-US" dirty="0"/>
              <a:t>본동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165CC2-BCE0-55E7-9B16-77DFBFD5E744}"/>
              </a:ext>
            </a:extLst>
          </p:cNvPr>
          <p:cNvSpPr txBox="1"/>
          <p:nvPr/>
        </p:nvSpPr>
        <p:spPr>
          <a:xfrm>
            <a:off x="3942695" y="2184694"/>
            <a:ext cx="629305" cy="24622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000" b="1" dirty="0" err="1">
                <a:solidFill>
                  <a:srgbClr val="FFFF00"/>
                </a:solidFill>
              </a:rPr>
              <a:t>확장동</a:t>
            </a:r>
            <a:endParaRPr lang="ko-KR" altLang="en-US" sz="1000" b="1" dirty="0">
              <a:solidFill>
                <a:srgbClr val="FFFF00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0113" y="1071545"/>
            <a:ext cx="783508" cy="747979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5469" y="1071545"/>
            <a:ext cx="787819" cy="75939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3237" y="1061190"/>
            <a:ext cx="699243" cy="7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70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155</Words>
  <Application>Microsoft Office PowerPoint</Application>
  <PresentationFormat>화면 슬라이드 쇼(4:3)</PresentationFormat>
  <Paragraphs>36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Cleaning System 개선안</dc:title>
  <dc:creator>ty4</dc:creator>
  <cp:lastModifiedBy>lee jh</cp:lastModifiedBy>
  <cp:revision>35</cp:revision>
  <cp:lastPrinted>2022-09-19T06:35:21Z</cp:lastPrinted>
  <dcterms:created xsi:type="dcterms:W3CDTF">2022-09-05T23:55:30Z</dcterms:created>
  <dcterms:modified xsi:type="dcterms:W3CDTF">2022-10-31T04:51:35Z</dcterms:modified>
</cp:coreProperties>
</file>