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98" r:id="rId5"/>
    <p:sldId id="317" r:id="rId6"/>
    <p:sldId id="316" r:id="rId7"/>
    <p:sldId id="314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5714" autoAdjust="0"/>
  </p:normalViewPr>
  <p:slideViewPr>
    <p:cSldViewPr snapToGrid="0">
      <p:cViewPr varScale="1">
        <p:scale>
          <a:sx n="97" d="100"/>
          <a:sy n="97" d="100"/>
        </p:scale>
        <p:origin x="390" y="96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3/5/2024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151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5103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5455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448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ko-KR" altLang="en-US" noProof="0"/>
              <a:t>클릭하여 마스터 부제목 스타일 편집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11772000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ko-KR" altLang="en-US" noProof="0"/>
              <a:t>클릭하여 마스터 부제목 스타일 편집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ko-KR" altLang="en-US" noProof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/>
              <a:t>마스터 텍스트 스타일 편집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/>
              <a:t>마스터 텍스트 스타일 편집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noProof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noProof="0"/>
              <a:t>마스터 텍스트 스타일 편집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/>
              <a:t>마스터 제목 스타일 편집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/>
              <a:t>마스터 제목 스타일 편집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ko-KR" altLang="en-US" noProof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/>
              <a:t>마스터 텍스트 스타일 편집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ko-KR" altLang="en-US" noProof="0"/>
              <a:t>마스터 텍스트 스타일 편집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59231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592314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/>
              <a:t>마스터 제목 스타일 편집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11772000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10" Type="http://schemas.openxmlformats.org/officeDocument/2006/relationships/image" Target="../media/image15.emf"/><Relationship Id="rId4" Type="http://schemas.openxmlformats.org/officeDocument/2006/relationships/image" Target="../media/image6.png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9334871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0238" y="2522731"/>
            <a:ext cx="7611762" cy="1261295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ko-KR" altLang="en-US" sz="5000" dirty="0"/>
              <a:t>용문</a:t>
            </a:r>
            <a:r>
              <a:rPr lang="en-US" altLang="ko-KR" sz="5000" dirty="0"/>
              <a:t>119</a:t>
            </a:r>
            <a:r>
              <a:rPr lang="ko-KR" altLang="en-US" sz="5000" dirty="0"/>
              <a:t>안전센터 증축</a:t>
            </a:r>
            <a:r>
              <a:rPr lang="en-US" altLang="ko-KR" sz="5000" dirty="0"/>
              <a:t>(</a:t>
            </a:r>
            <a:r>
              <a:rPr lang="ko-KR" altLang="en-US" sz="5000" dirty="0"/>
              <a:t>안</a:t>
            </a:r>
            <a:r>
              <a:rPr lang="en-US" altLang="ko-KR" sz="5000" dirty="0"/>
              <a:t>)</a:t>
            </a:r>
            <a:endParaRPr lang="en-US" sz="5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238" y="3789188"/>
            <a:ext cx="5122258" cy="580921"/>
          </a:xfrm>
        </p:spPr>
        <p:txBody>
          <a:bodyPr/>
          <a:lstStyle/>
          <a:p>
            <a:r>
              <a:rPr lang="en-US" dirty="0"/>
              <a:t>GYEONGGI-DO FIRE SERVICES, extend a building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41" y="3834753"/>
            <a:ext cx="2125413" cy="4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용문</a:t>
            </a:r>
            <a:r>
              <a:rPr lang="en-US" altLang="ko-KR" dirty="0"/>
              <a:t>119</a:t>
            </a:r>
            <a:r>
              <a:rPr lang="ko-KR" altLang="en-US" dirty="0"/>
              <a:t>안전센터 증축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ko-KR" altLang="en-US" dirty="0" err="1"/>
              <a:t>사업량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약</a:t>
            </a:r>
            <a:r>
              <a:rPr lang="en-US" altLang="ko-KR" dirty="0"/>
              <a:t>140</a:t>
            </a:r>
            <a:r>
              <a:rPr lang="ko-KR" altLang="en-US" dirty="0"/>
              <a:t>㎡ 증축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32000" y="1860014"/>
            <a:ext cx="5472000" cy="360000"/>
          </a:xfrm>
        </p:spPr>
        <p:txBody>
          <a:bodyPr/>
          <a:lstStyle/>
          <a:p>
            <a:r>
              <a:rPr lang="ko-KR" altLang="en-US" dirty="0"/>
              <a:t>청사 정면 사진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6300000" y="1860539"/>
            <a:ext cx="5472000" cy="358775"/>
          </a:xfrm>
        </p:spPr>
        <p:txBody>
          <a:bodyPr/>
          <a:lstStyle/>
          <a:p>
            <a:r>
              <a:rPr lang="ko-KR" altLang="en-US" dirty="0"/>
              <a:t>청사 정면 확대 사진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13" name="자유형 12"/>
          <p:cNvSpPr/>
          <p:nvPr/>
        </p:nvSpPr>
        <p:spPr>
          <a:xfrm>
            <a:off x="-3776662" y="3938588"/>
            <a:ext cx="1204913" cy="1457325"/>
          </a:xfrm>
          <a:custGeom>
            <a:avLst/>
            <a:gdLst>
              <a:gd name="connsiteX0" fmla="*/ 0 w 1204913"/>
              <a:gd name="connsiteY0" fmla="*/ 0 h 1457325"/>
              <a:gd name="connsiteX1" fmla="*/ 766763 w 1204913"/>
              <a:gd name="connsiteY1" fmla="*/ 0 h 1457325"/>
              <a:gd name="connsiteX2" fmla="*/ 776288 w 1204913"/>
              <a:gd name="connsiteY2" fmla="*/ 228600 h 1457325"/>
              <a:gd name="connsiteX3" fmla="*/ 728663 w 1204913"/>
              <a:gd name="connsiteY3" fmla="*/ 238125 h 1457325"/>
              <a:gd name="connsiteX4" fmla="*/ 738188 w 1204913"/>
              <a:gd name="connsiteY4" fmla="*/ 1457325 h 1457325"/>
              <a:gd name="connsiteX5" fmla="*/ 1204913 w 1204913"/>
              <a:gd name="connsiteY5" fmla="*/ 1443038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913" h="1457325">
                <a:moveTo>
                  <a:pt x="0" y="0"/>
                </a:moveTo>
                <a:lnTo>
                  <a:pt x="766763" y="0"/>
                </a:lnTo>
                <a:lnTo>
                  <a:pt x="776288" y="228600"/>
                </a:lnTo>
                <a:lnTo>
                  <a:pt x="728663" y="238125"/>
                </a:lnTo>
                <a:lnTo>
                  <a:pt x="738188" y="1457325"/>
                </a:lnTo>
                <a:lnTo>
                  <a:pt x="1204913" y="1443038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내용 개체 틀 4"/>
          <p:cNvSpPr txBox="1">
            <a:spLocks/>
          </p:cNvSpPr>
          <p:nvPr/>
        </p:nvSpPr>
        <p:spPr>
          <a:xfrm>
            <a:off x="6171749" y="2830688"/>
            <a:ext cx="5472000" cy="3376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4" name="직사각형 13"/>
          <p:cNvSpPr>
            <a:spLocks/>
          </p:cNvSpPr>
          <p:nvPr/>
        </p:nvSpPr>
        <p:spPr>
          <a:xfrm>
            <a:off x="431800" y="2369720"/>
            <a:ext cx="5364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>
            <a:spLocks/>
          </p:cNvSpPr>
          <p:nvPr/>
        </p:nvSpPr>
        <p:spPr>
          <a:xfrm>
            <a:off x="6300000" y="2369545"/>
            <a:ext cx="5364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31800" y="6095501"/>
            <a:ext cx="5364000" cy="489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청사 사진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6300000" y="6095501"/>
            <a:ext cx="5364000" cy="489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청사 사진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0" y="2421881"/>
            <a:ext cx="5292000" cy="350491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76" y="2404731"/>
            <a:ext cx="5300273" cy="353982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680A576-4A16-4CD4-BEF3-41A4E9E89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28" y="2830688"/>
            <a:ext cx="1601825" cy="5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용문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119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안전센터 증축 배치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안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3881582" cy="248044"/>
          </a:xfrm>
        </p:spPr>
        <p:txBody>
          <a:bodyPr/>
          <a:lstStyle/>
          <a:p>
            <a:r>
              <a:rPr lang="ko-KR" altLang="en-US" dirty="0" err="1"/>
              <a:t>사업량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약</a:t>
            </a:r>
            <a:r>
              <a:rPr lang="en-US" altLang="ko-KR" dirty="0"/>
              <a:t>140</a:t>
            </a:r>
            <a:r>
              <a:rPr lang="ko-KR" altLang="en-US" dirty="0"/>
              <a:t>㎡ 증축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32000" y="1864349"/>
            <a:ext cx="5472000" cy="360000"/>
          </a:xfrm>
        </p:spPr>
        <p:txBody>
          <a:bodyPr/>
          <a:lstStyle/>
          <a:p>
            <a:r>
              <a:rPr lang="ko-KR" altLang="en-US" dirty="0"/>
              <a:t>증축 전</a:t>
            </a:r>
            <a:r>
              <a:rPr lang="en-US" altLang="ko-KR" dirty="0"/>
              <a:t>(2</a:t>
            </a:r>
            <a:r>
              <a:rPr lang="ko-KR" altLang="en-US" dirty="0"/>
              <a:t>층 </a:t>
            </a:r>
            <a:r>
              <a:rPr lang="ko-KR" altLang="en-US" dirty="0" err="1"/>
              <a:t>의소대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6300000" y="1864874"/>
            <a:ext cx="5472000" cy="358775"/>
          </a:xfrm>
        </p:spPr>
        <p:txBody>
          <a:bodyPr/>
          <a:lstStyle/>
          <a:p>
            <a:r>
              <a:rPr lang="ko-KR" altLang="en-US" dirty="0"/>
              <a:t>증축 후</a:t>
            </a:r>
            <a:r>
              <a:rPr lang="en-US" altLang="ko-KR" dirty="0"/>
              <a:t>(3</a:t>
            </a:r>
            <a:r>
              <a:rPr lang="ko-KR" altLang="en-US" dirty="0"/>
              <a:t>층 </a:t>
            </a:r>
            <a:r>
              <a:rPr lang="ko-KR" altLang="en-US" dirty="0" err="1"/>
              <a:t>의소대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13" name="자유형 12"/>
          <p:cNvSpPr/>
          <p:nvPr/>
        </p:nvSpPr>
        <p:spPr>
          <a:xfrm>
            <a:off x="-3776662" y="3938588"/>
            <a:ext cx="1204913" cy="1457325"/>
          </a:xfrm>
          <a:custGeom>
            <a:avLst/>
            <a:gdLst>
              <a:gd name="connsiteX0" fmla="*/ 0 w 1204913"/>
              <a:gd name="connsiteY0" fmla="*/ 0 h 1457325"/>
              <a:gd name="connsiteX1" fmla="*/ 766763 w 1204913"/>
              <a:gd name="connsiteY1" fmla="*/ 0 h 1457325"/>
              <a:gd name="connsiteX2" fmla="*/ 776288 w 1204913"/>
              <a:gd name="connsiteY2" fmla="*/ 228600 h 1457325"/>
              <a:gd name="connsiteX3" fmla="*/ 728663 w 1204913"/>
              <a:gd name="connsiteY3" fmla="*/ 238125 h 1457325"/>
              <a:gd name="connsiteX4" fmla="*/ 738188 w 1204913"/>
              <a:gd name="connsiteY4" fmla="*/ 1457325 h 1457325"/>
              <a:gd name="connsiteX5" fmla="*/ 1204913 w 1204913"/>
              <a:gd name="connsiteY5" fmla="*/ 1443038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913" h="1457325">
                <a:moveTo>
                  <a:pt x="0" y="0"/>
                </a:moveTo>
                <a:lnTo>
                  <a:pt x="766763" y="0"/>
                </a:lnTo>
                <a:lnTo>
                  <a:pt x="776288" y="228600"/>
                </a:lnTo>
                <a:lnTo>
                  <a:pt x="728663" y="238125"/>
                </a:lnTo>
                <a:lnTo>
                  <a:pt x="738188" y="1457325"/>
                </a:lnTo>
                <a:lnTo>
                  <a:pt x="1204913" y="1443038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내용 개체 틀 4"/>
          <p:cNvSpPr txBox="1">
            <a:spLocks/>
          </p:cNvSpPr>
          <p:nvPr/>
        </p:nvSpPr>
        <p:spPr>
          <a:xfrm>
            <a:off x="6171749" y="2830688"/>
            <a:ext cx="5472000" cy="3376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5" name="직사각형 14"/>
          <p:cNvSpPr>
            <a:spLocks/>
          </p:cNvSpPr>
          <p:nvPr/>
        </p:nvSpPr>
        <p:spPr>
          <a:xfrm>
            <a:off x="431800" y="2369720"/>
            <a:ext cx="5364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>
            <a:spLocks/>
          </p:cNvSpPr>
          <p:nvPr/>
        </p:nvSpPr>
        <p:spPr>
          <a:xfrm>
            <a:off x="6300000" y="2369545"/>
            <a:ext cx="5364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11" y="2464224"/>
            <a:ext cx="4874284" cy="340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5" name="직사각형 4"/>
          <p:cNvSpPr/>
          <p:nvPr/>
        </p:nvSpPr>
        <p:spPr>
          <a:xfrm>
            <a:off x="431800" y="6095501"/>
            <a:ext cx="5364000" cy="489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의용소방대 회의실 </a:t>
            </a:r>
            <a:r>
              <a:rPr lang="en-US" altLang="ko-KR" dirty="0"/>
              <a:t>/ </a:t>
            </a:r>
            <a:r>
              <a:rPr lang="ko-KR" altLang="en-US" dirty="0"/>
              <a:t>사무실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300000" y="6095501"/>
            <a:ext cx="5364000" cy="489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옥상 </a:t>
            </a:r>
            <a:r>
              <a:rPr lang="ko-KR" altLang="en-US" dirty="0" err="1"/>
              <a:t>층축</a:t>
            </a:r>
            <a:r>
              <a:rPr lang="ko-KR" altLang="en-US" dirty="0"/>
              <a:t> 부분으로 이동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760" y="3111681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의용소방대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대기실</a:t>
            </a:r>
            <a:r>
              <a:rPr lang="en-US" altLang="ko-KR" sz="1200" b="1" dirty="0">
                <a:solidFill>
                  <a:srgbClr val="0000FF"/>
                </a:solidFill>
              </a:rPr>
              <a:t>(</a:t>
            </a:r>
            <a:r>
              <a:rPr lang="ko-KR" altLang="en-US" sz="1200" b="1" dirty="0">
                <a:solidFill>
                  <a:srgbClr val="0000FF"/>
                </a:solidFill>
              </a:rPr>
              <a:t>주방 등</a:t>
            </a:r>
            <a:r>
              <a:rPr lang="en-US" altLang="ko-KR" sz="1200" b="1" dirty="0">
                <a:solidFill>
                  <a:srgbClr val="0000FF"/>
                </a:solidFill>
              </a:rPr>
              <a:t>)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7" y="2452507"/>
            <a:ext cx="5164851" cy="34082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4144" y="4350963"/>
            <a:ext cx="1296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rgbClr val="0000FF"/>
                </a:solidFill>
              </a:rPr>
              <a:t>의용소방대</a:t>
            </a:r>
            <a:endParaRPr lang="en-US" altLang="ko-KR" sz="9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900" b="1" dirty="0">
                <a:solidFill>
                  <a:srgbClr val="0000FF"/>
                </a:solidFill>
              </a:rPr>
              <a:t>사무실 </a:t>
            </a:r>
            <a:endParaRPr lang="en-US" altLang="ko-KR" sz="9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900" b="1" dirty="0">
                <a:solidFill>
                  <a:srgbClr val="0000FF"/>
                </a:solidFill>
              </a:rPr>
              <a:t>및 회의실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AFD5EF-72E0-4605-A75F-5344874B70DD}"/>
              </a:ext>
            </a:extLst>
          </p:cNvPr>
          <p:cNvSpPr txBox="1"/>
          <p:nvPr/>
        </p:nvSpPr>
        <p:spPr>
          <a:xfrm>
            <a:off x="3323488" y="4271324"/>
            <a:ext cx="948670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의용소방대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A1A91032-6119-421C-B005-FB24B039BC9B}"/>
              </a:ext>
            </a:extLst>
          </p:cNvPr>
          <p:cNvCxnSpPr>
            <a:cxnSpLocks/>
          </p:cNvCxnSpPr>
          <p:nvPr/>
        </p:nvCxnSpPr>
        <p:spPr>
          <a:xfrm flipH="1">
            <a:off x="6764487" y="5261133"/>
            <a:ext cx="1492060" cy="1688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EBEC62B-697F-4BA6-9ED2-09784E5E3BDA}"/>
              </a:ext>
            </a:extLst>
          </p:cNvPr>
          <p:cNvSpPr txBox="1"/>
          <p:nvPr/>
        </p:nvSpPr>
        <p:spPr>
          <a:xfrm>
            <a:off x="7026252" y="5399198"/>
            <a:ext cx="527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>
                <a:solidFill>
                  <a:srgbClr val="0000FF"/>
                </a:solidFill>
              </a:rPr>
              <a:t>대장실</a:t>
            </a:r>
            <a:endParaRPr lang="ko-KR" altLang="en-US" sz="800" b="1" dirty="0">
              <a:solidFill>
                <a:srgbClr val="0000FF"/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31E5619E-6F83-4A90-9853-931B5854A283}"/>
              </a:ext>
            </a:extLst>
          </p:cNvPr>
          <p:cNvCxnSpPr>
            <a:cxnSpLocks/>
          </p:cNvCxnSpPr>
          <p:nvPr/>
        </p:nvCxnSpPr>
        <p:spPr>
          <a:xfrm flipV="1">
            <a:off x="6863092" y="3965207"/>
            <a:ext cx="1367331" cy="3526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498E40E-DBFB-442F-87CC-9A8CC06AFBD3}"/>
              </a:ext>
            </a:extLst>
          </p:cNvPr>
          <p:cNvSpPr txBox="1"/>
          <p:nvPr/>
        </p:nvSpPr>
        <p:spPr>
          <a:xfrm>
            <a:off x="7638550" y="5314212"/>
            <a:ext cx="7237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b="1">
                <a:solidFill>
                  <a:srgbClr val="0000FF"/>
                </a:solidFill>
              </a:rPr>
              <a:t>남성대창고</a:t>
            </a:r>
            <a:endParaRPr lang="ko-KR" altLang="en-US" sz="500" b="1" dirty="0">
              <a:solidFill>
                <a:srgbClr val="0000FF"/>
              </a:solidFill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4DD1B7A8-EBC0-4A48-9761-010C2A8A5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081824" y="4022342"/>
            <a:ext cx="156154" cy="1410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1264259-B39B-4C8A-82FC-FA35741C5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863" y="3802305"/>
            <a:ext cx="210714" cy="147102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DF370831-12C6-44D4-A361-ACED9925B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5018">
            <a:off x="7756159" y="5119784"/>
            <a:ext cx="156154" cy="141043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9CB25CFA-EEA6-4D23-9A7C-F2CF5C084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5018">
            <a:off x="6819633" y="5128236"/>
            <a:ext cx="156154" cy="141043"/>
          </a:xfrm>
          <a:prstGeom prst="rect">
            <a:avLst/>
          </a:prstGeom>
        </p:spPr>
      </p:pic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D668249B-E9BE-4EDA-AAB4-47B27B52A0BF}"/>
              </a:ext>
            </a:extLst>
          </p:cNvPr>
          <p:cNvCxnSpPr>
            <a:cxnSpLocks/>
          </p:cNvCxnSpPr>
          <p:nvPr/>
        </p:nvCxnSpPr>
        <p:spPr>
          <a:xfrm>
            <a:off x="7752094" y="5269576"/>
            <a:ext cx="0" cy="289329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그림 45">
            <a:extLst>
              <a:ext uri="{FF2B5EF4-FFF2-40B4-BE49-F238E27FC236}">
                <a16:creationId xmlns:a16="http://schemas.microsoft.com/office/drawing/2014/main" id="{34676C51-6467-4ABB-83D2-7B52FA327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554606" y="2983440"/>
            <a:ext cx="156154" cy="141043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A0F8F8F9-1945-4C82-961F-78AA98C18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534716" y="3526692"/>
            <a:ext cx="156154" cy="141043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60382E1-4325-4341-864B-ABDDA4A36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886737" y="3712840"/>
            <a:ext cx="156154" cy="14104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3DA283D4-0AEC-4AA8-97DE-09B26A151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422" y="2809582"/>
            <a:ext cx="477488" cy="1115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AF12AC65-6306-4220-AE58-F4D62D8F30D6}"/>
              </a:ext>
            </a:extLst>
          </p:cNvPr>
          <p:cNvCxnSpPr>
            <a:cxnSpLocks/>
          </p:cNvCxnSpPr>
          <p:nvPr/>
        </p:nvCxnSpPr>
        <p:spPr>
          <a:xfrm>
            <a:off x="7752094" y="3188622"/>
            <a:ext cx="527058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0CB017E-8D16-429C-B5BE-3B4093AE2460}"/>
              </a:ext>
            </a:extLst>
          </p:cNvPr>
          <p:cNvSpPr txBox="1"/>
          <p:nvPr/>
        </p:nvSpPr>
        <p:spPr>
          <a:xfrm>
            <a:off x="7724672" y="3392203"/>
            <a:ext cx="557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>
                <a:solidFill>
                  <a:srgbClr val="0000FF"/>
                </a:solidFill>
              </a:rPr>
              <a:t>여성대</a:t>
            </a:r>
            <a:endParaRPr lang="en-US" altLang="ko-KR" sz="8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800" b="1" dirty="0">
                <a:solidFill>
                  <a:srgbClr val="0000FF"/>
                </a:solidFill>
              </a:rPr>
              <a:t>창고</a:t>
            </a:r>
            <a:endParaRPr lang="ko-KR" altLang="en-US" sz="600" b="1" dirty="0">
              <a:solidFill>
                <a:srgbClr val="0000FF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BE8F33-C7BA-41B3-9F8F-3749852F548A}"/>
              </a:ext>
            </a:extLst>
          </p:cNvPr>
          <p:cNvSpPr txBox="1"/>
          <p:nvPr/>
        </p:nvSpPr>
        <p:spPr>
          <a:xfrm>
            <a:off x="7721181" y="2904298"/>
            <a:ext cx="5579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" b="1" dirty="0">
                <a:solidFill>
                  <a:srgbClr val="0000FF"/>
                </a:solidFill>
              </a:rPr>
              <a:t>화장실</a:t>
            </a:r>
            <a:r>
              <a:rPr lang="en-US" altLang="ko-KR" sz="600" b="1" dirty="0">
                <a:solidFill>
                  <a:srgbClr val="0000FF"/>
                </a:solidFill>
              </a:rPr>
              <a:t>(</a:t>
            </a:r>
            <a:r>
              <a:rPr lang="ko-KR" altLang="en-US" sz="600" b="1" dirty="0">
                <a:solidFill>
                  <a:srgbClr val="0000FF"/>
                </a:solidFill>
              </a:rPr>
              <a:t>여</a:t>
            </a:r>
            <a:r>
              <a:rPr lang="en-US" altLang="ko-KR" sz="600" b="1" dirty="0">
                <a:solidFill>
                  <a:srgbClr val="0000FF"/>
                </a:solidFill>
              </a:rPr>
              <a:t>)</a:t>
            </a:r>
            <a:endParaRPr lang="ko-KR" altLang="en-US" sz="600" b="1" dirty="0">
              <a:solidFill>
                <a:srgbClr val="0000FF"/>
              </a:solidFill>
            </a:endParaRPr>
          </a:p>
        </p:txBody>
      </p:sp>
      <p:sp>
        <p:nvSpPr>
          <p:cNvPr id="39" name="텍스트 개체 틀 2">
            <a:extLst>
              <a:ext uri="{FF2B5EF4-FFF2-40B4-BE49-F238E27FC236}">
                <a16:creationId xmlns:a16="http://schemas.microsoft.com/office/drawing/2014/main" id="{EA83EFFA-573D-4055-9F33-87FB213C829F}"/>
              </a:ext>
            </a:extLst>
          </p:cNvPr>
          <p:cNvSpPr txBox="1">
            <a:spLocks/>
          </p:cNvSpPr>
          <p:nvPr/>
        </p:nvSpPr>
        <p:spPr>
          <a:xfrm>
            <a:off x="431801" y="1336290"/>
            <a:ext cx="11083610" cy="248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 * </a:t>
            </a:r>
            <a:r>
              <a:rPr lang="ko-KR" altLang="en-US" dirty="0"/>
              <a:t>증축을 통한 의소대사무실</a:t>
            </a:r>
            <a:r>
              <a:rPr lang="en-US" altLang="ko-KR" dirty="0"/>
              <a:t>(</a:t>
            </a:r>
            <a:r>
              <a:rPr lang="ko-KR" altLang="en-US" dirty="0"/>
              <a:t>회의실</a:t>
            </a:r>
            <a:r>
              <a:rPr lang="en-US" altLang="ko-KR" dirty="0"/>
              <a:t>)</a:t>
            </a:r>
            <a:r>
              <a:rPr lang="ko-KR" altLang="en-US" dirty="0"/>
              <a:t> 이전  후 </a:t>
            </a:r>
            <a:r>
              <a:rPr lang="en-US" altLang="ko-KR" dirty="0"/>
              <a:t>2</a:t>
            </a:r>
            <a:r>
              <a:rPr lang="ko-KR" altLang="en-US" dirty="0"/>
              <a:t>층 사무공간 확보 </a:t>
            </a:r>
          </a:p>
        </p:txBody>
      </p:sp>
    </p:spTree>
    <p:extLst>
      <p:ext uri="{BB962C8B-B14F-4D97-AF65-F5344CB8AC3E}">
        <p14:creationId xmlns:p14="http://schemas.microsoft.com/office/powerpoint/2010/main" val="1035097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용문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119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안전센터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층 재배치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안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6766576" cy="360000"/>
          </a:xfrm>
        </p:spPr>
        <p:txBody>
          <a:bodyPr/>
          <a:lstStyle/>
          <a:p>
            <a:r>
              <a:rPr lang="en-US" altLang="ko-KR" dirty="0"/>
              <a:t> * </a:t>
            </a:r>
            <a:r>
              <a:rPr lang="ko-KR" altLang="en-US" dirty="0"/>
              <a:t>의용소방대 사무실 </a:t>
            </a:r>
            <a:r>
              <a:rPr lang="en-US" altLang="ko-KR" dirty="0"/>
              <a:t>3</a:t>
            </a:r>
            <a:r>
              <a:rPr lang="ko-KR" altLang="en-US" dirty="0"/>
              <a:t>층으로 이전 후 직원 사무공간 재배치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32000" y="1864349"/>
            <a:ext cx="5472000" cy="360000"/>
          </a:xfrm>
        </p:spPr>
        <p:txBody>
          <a:bodyPr/>
          <a:lstStyle/>
          <a:p>
            <a:r>
              <a:rPr lang="ko-KR" altLang="en-US" dirty="0"/>
              <a:t>증축 전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6300000" y="1864874"/>
            <a:ext cx="5472000" cy="358775"/>
          </a:xfrm>
        </p:spPr>
        <p:txBody>
          <a:bodyPr/>
          <a:lstStyle/>
          <a:p>
            <a:r>
              <a:rPr lang="ko-KR" altLang="en-US" dirty="0"/>
              <a:t>증축 후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13" name="자유형 12"/>
          <p:cNvSpPr/>
          <p:nvPr/>
        </p:nvSpPr>
        <p:spPr>
          <a:xfrm>
            <a:off x="-3776662" y="3938588"/>
            <a:ext cx="1204913" cy="1457325"/>
          </a:xfrm>
          <a:custGeom>
            <a:avLst/>
            <a:gdLst>
              <a:gd name="connsiteX0" fmla="*/ 0 w 1204913"/>
              <a:gd name="connsiteY0" fmla="*/ 0 h 1457325"/>
              <a:gd name="connsiteX1" fmla="*/ 766763 w 1204913"/>
              <a:gd name="connsiteY1" fmla="*/ 0 h 1457325"/>
              <a:gd name="connsiteX2" fmla="*/ 776288 w 1204913"/>
              <a:gd name="connsiteY2" fmla="*/ 228600 h 1457325"/>
              <a:gd name="connsiteX3" fmla="*/ 728663 w 1204913"/>
              <a:gd name="connsiteY3" fmla="*/ 238125 h 1457325"/>
              <a:gd name="connsiteX4" fmla="*/ 738188 w 1204913"/>
              <a:gd name="connsiteY4" fmla="*/ 1457325 h 1457325"/>
              <a:gd name="connsiteX5" fmla="*/ 1204913 w 1204913"/>
              <a:gd name="connsiteY5" fmla="*/ 1443038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913" h="1457325">
                <a:moveTo>
                  <a:pt x="0" y="0"/>
                </a:moveTo>
                <a:lnTo>
                  <a:pt x="766763" y="0"/>
                </a:lnTo>
                <a:lnTo>
                  <a:pt x="776288" y="228600"/>
                </a:lnTo>
                <a:lnTo>
                  <a:pt x="728663" y="238125"/>
                </a:lnTo>
                <a:lnTo>
                  <a:pt x="738188" y="1457325"/>
                </a:lnTo>
                <a:lnTo>
                  <a:pt x="1204913" y="1443038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내용 개체 틀 4"/>
          <p:cNvSpPr txBox="1">
            <a:spLocks/>
          </p:cNvSpPr>
          <p:nvPr/>
        </p:nvSpPr>
        <p:spPr>
          <a:xfrm>
            <a:off x="6171749" y="2830688"/>
            <a:ext cx="5472000" cy="3376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5" name="직사각형 14"/>
          <p:cNvSpPr>
            <a:spLocks/>
          </p:cNvSpPr>
          <p:nvPr/>
        </p:nvSpPr>
        <p:spPr>
          <a:xfrm>
            <a:off x="431800" y="2369720"/>
            <a:ext cx="5364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>
            <a:spLocks/>
          </p:cNvSpPr>
          <p:nvPr/>
        </p:nvSpPr>
        <p:spPr>
          <a:xfrm>
            <a:off x="6300000" y="2369545"/>
            <a:ext cx="5364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31800" y="6095501"/>
            <a:ext cx="5364000" cy="489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2</a:t>
            </a:r>
            <a:r>
              <a:rPr lang="ko-KR" altLang="en-US" dirty="0"/>
              <a:t>층 변경 전</a:t>
            </a:r>
            <a:r>
              <a:rPr lang="en-US" altLang="ko-KR" dirty="0"/>
              <a:t>(</a:t>
            </a:r>
            <a:r>
              <a:rPr lang="ko-KR" altLang="en-US" dirty="0" err="1"/>
              <a:t>의소대</a:t>
            </a:r>
            <a:r>
              <a:rPr lang="ko-KR" altLang="en-US" dirty="0"/>
              <a:t> 제외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300000" y="6095501"/>
            <a:ext cx="5364000" cy="489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2</a:t>
            </a:r>
            <a:r>
              <a:rPr lang="ko-KR" altLang="en-US" dirty="0"/>
              <a:t>층 변경 후</a:t>
            </a:r>
            <a:r>
              <a:rPr lang="en-US" altLang="ko-KR" dirty="0"/>
              <a:t>(</a:t>
            </a:r>
            <a:r>
              <a:rPr lang="ko-KR" altLang="en-US" dirty="0" err="1"/>
              <a:t>의소대</a:t>
            </a:r>
            <a:r>
              <a:rPr lang="ko-KR" altLang="en-US" dirty="0"/>
              <a:t> 제외</a:t>
            </a:r>
            <a:r>
              <a:rPr lang="en-US" altLang="ko-KR" dirty="0"/>
              <a:t>) - 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7" y="2452507"/>
            <a:ext cx="5164851" cy="340821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53DA4E4-D2D1-4A06-8147-0D5D611B8128}"/>
              </a:ext>
            </a:extLst>
          </p:cNvPr>
          <p:cNvSpPr/>
          <p:nvPr/>
        </p:nvSpPr>
        <p:spPr>
          <a:xfrm>
            <a:off x="562184" y="3929064"/>
            <a:ext cx="706009" cy="384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>
                <a:solidFill>
                  <a:srgbClr val="FF0000"/>
                </a:solidFill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화장실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C077221-F3B7-4EBF-8869-7C1D402A5D14}"/>
              </a:ext>
            </a:extLst>
          </p:cNvPr>
          <p:cNvSpPr/>
          <p:nvPr/>
        </p:nvSpPr>
        <p:spPr>
          <a:xfrm>
            <a:off x="558803" y="4359122"/>
            <a:ext cx="699866" cy="4470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>
                <a:solidFill>
                  <a:srgbClr val="FF0000"/>
                </a:solidFill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대기실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6E3842E-38FC-41BB-9749-CE1364CB2474}"/>
              </a:ext>
            </a:extLst>
          </p:cNvPr>
          <p:cNvCxnSpPr>
            <a:cxnSpLocks/>
          </p:cNvCxnSpPr>
          <p:nvPr/>
        </p:nvCxnSpPr>
        <p:spPr>
          <a:xfrm>
            <a:off x="1300232" y="3933528"/>
            <a:ext cx="363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84FF7D66-3D47-48A2-9CF0-4B58C5B4C6A4}"/>
              </a:ext>
            </a:extLst>
          </p:cNvPr>
          <p:cNvCxnSpPr>
            <a:cxnSpLocks/>
          </p:cNvCxnSpPr>
          <p:nvPr/>
        </p:nvCxnSpPr>
        <p:spPr>
          <a:xfrm flipH="1">
            <a:off x="1300232" y="3933528"/>
            <a:ext cx="9022" cy="93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F0534909-B3EC-4645-95B1-0A34082E987C}"/>
              </a:ext>
            </a:extLst>
          </p:cNvPr>
          <p:cNvCxnSpPr>
            <a:cxnSpLocks/>
          </p:cNvCxnSpPr>
          <p:nvPr/>
        </p:nvCxnSpPr>
        <p:spPr>
          <a:xfrm>
            <a:off x="1672936" y="3933528"/>
            <a:ext cx="0" cy="1670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F245D304-3056-492D-87B8-27D5A3704ADA}"/>
              </a:ext>
            </a:extLst>
          </p:cNvPr>
          <p:cNvCxnSpPr/>
          <p:nvPr/>
        </p:nvCxnSpPr>
        <p:spPr>
          <a:xfrm>
            <a:off x="510020" y="4868305"/>
            <a:ext cx="789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CE57AB2F-93EE-45AD-B3F1-02313AC8E434}"/>
              </a:ext>
            </a:extLst>
          </p:cNvPr>
          <p:cNvCxnSpPr>
            <a:cxnSpLocks/>
          </p:cNvCxnSpPr>
          <p:nvPr/>
        </p:nvCxnSpPr>
        <p:spPr>
          <a:xfrm>
            <a:off x="528413" y="4877830"/>
            <a:ext cx="19838" cy="726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15759DFD-198D-4A58-AD6F-B82DE5D2C7CF}"/>
              </a:ext>
            </a:extLst>
          </p:cNvPr>
          <p:cNvCxnSpPr>
            <a:cxnSpLocks/>
          </p:cNvCxnSpPr>
          <p:nvPr/>
        </p:nvCxnSpPr>
        <p:spPr>
          <a:xfrm>
            <a:off x="528413" y="5604236"/>
            <a:ext cx="1144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0A59FB-D881-459E-90CE-1C91434B2577}"/>
              </a:ext>
            </a:extLst>
          </p:cNvPr>
          <p:cNvSpPr txBox="1"/>
          <p:nvPr/>
        </p:nvSpPr>
        <p:spPr>
          <a:xfrm>
            <a:off x="577141" y="4907486"/>
            <a:ext cx="11584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solidFill>
                  <a:srgbClr val="FF0000"/>
                </a:solidFill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PTSD</a:t>
            </a:r>
            <a:r>
              <a:rPr lang="ko-KR" altLang="en-US" sz="1300" b="1" dirty="0">
                <a:solidFill>
                  <a:srgbClr val="FF0000"/>
                </a:solidFill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실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596961EB-59FE-47EB-BA83-70B98DC994B9}"/>
              </a:ext>
            </a:extLst>
          </p:cNvPr>
          <p:cNvSpPr/>
          <p:nvPr/>
        </p:nvSpPr>
        <p:spPr>
          <a:xfrm>
            <a:off x="1719103" y="3943262"/>
            <a:ext cx="401954" cy="1670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>
                <a:solidFill>
                  <a:srgbClr val="FF0000"/>
                </a:solidFill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체력단련실</a:t>
            </a: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C60D188A-BAD0-4381-8EED-CD89CF94047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16" y="2451525"/>
            <a:ext cx="5084466" cy="3409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4030C17-C82E-42ED-990F-C5476958F497}"/>
              </a:ext>
            </a:extLst>
          </p:cNvPr>
          <p:cNvSpPr txBox="1"/>
          <p:nvPr/>
        </p:nvSpPr>
        <p:spPr>
          <a:xfrm>
            <a:off x="8541670" y="3920861"/>
            <a:ext cx="509347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800" b="1" dirty="0" err="1">
                <a:solidFill>
                  <a:srgbClr val="0000FF"/>
                </a:solidFill>
              </a:rPr>
              <a:t>공무직</a:t>
            </a:r>
            <a:r>
              <a:rPr lang="ko-KR" altLang="en-US" sz="800" b="1" dirty="0">
                <a:solidFill>
                  <a:srgbClr val="0000FF"/>
                </a:solidFill>
              </a:rPr>
              <a:t> 휴게실</a:t>
            </a:r>
            <a:endParaRPr lang="ko-KR" altLang="en-US" sz="800" b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8E505E9-5811-41A8-BCF2-59FA466948AD}"/>
              </a:ext>
            </a:extLst>
          </p:cNvPr>
          <p:cNvSpPr/>
          <p:nvPr/>
        </p:nvSpPr>
        <p:spPr>
          <a:xfrm>
            <a:off x="9168230" y="3849229"/>
            <a:ext cx="464809" cy="50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BC61918-B942-48DA-B1DF-3778D1D1E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417941" y="4413972"/>
            <a:ext cx="187714" cy="13010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6C309FD-A612-4D20-A54F-5D75EA2C5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985704" y="4008453"/>
            <a:ext cx="203302" cy="18362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838D2EE-6FFA-4D6E-926B-0E7756881703}"/>
              </a:ext>
            </a:extLst>
          </p:cNvPr>
          <p:cNvSpPr txBox="1"/>
          <p:nvPr/>
        </p:nvSpPr>
        <p:spPr>
          <a:xfrm>
            <a:off x="7763835" y="3988022"/>
            <a:ext cx="18362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b="1" dirty="0">
                <a:solidFill>
                  <a:srgbClr val="FF0000"/>
                </a:solidFill>
              </a:rPr>
              <a:t>복</a:t>
            </a:r>
            <a:endParaRPr lang="en-US" altLang="ko-KR" sz="7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700" b="1" dirty="0">
                <a:solidFill>
                  <a:srgbClr val="FF0000"/>
                </a:solidFill>
              </a:rPr>
              <a:t>도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53F7F4F-866A-4574-B417-52D275FA9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039" y="3858513"/>
            <a:ext cx="1392618" cy="113013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8082F99-5F0C-4A08-AB1E-4315D72EE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3051" y="4570095"/>
            <a:ext cx="288000" cy="3031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5A78275-273A-41EF-886F-F000AA3930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9714" y="4624026"/>
            <a:ext cx="392228" cy="77188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A70C4D4-D55A-4B8B-AA2B-3704B903AD8F}"/>
              </a:ext>
            </a:extLst>
          </p:cNvPr>
          <p:cNvSpPr txBox="1"/>
          <p:nvPr/>
        </p:nvSpPr>
        <p:spPr>
          <a:xfrm>
            <a:off x="7632225" y="4768882"/>
            <a:ext cx="312906" cy="5386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900" b="1" dirty="0">
                <a:solidFill>
                  <a:srgbClr val="0000FF"/>
                </a:solidFill>
              </a:rPr>
              <a:t>대</a:t>
            </a:r>
            <a:endParaRPr lang="en-US" altLang="ko-KR" sz="1050" b="1" dirty="0">
              <a:solidFill>
                <a:srgbClr val="0000FF"/>
              </a:solidFill>
            </a:endParaRPr>
          </a:p>
          <a:p>
            <a:r>
              <a:rPr lang="ko-KR" altLang="en-US" sz="1000" b="1" dirty="0">
                <a:solidFill>
                  <a:srgbClr val="0000FF"/>
                </a:solidFill>
              </a:rPr>
              <a:t>기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r>
              <a:rPr lang="ko-KR" altLang="en-US" sz="1000" b="1" dirty="0">
                <a:solidFill>
                  <a:srgbClr val="0000FF"/>
                </a:solidFill>
              </a:rPr>
              <a:t>실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7881A3C-ED6E-4F72-BF6F-854B6C6425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764" y="3216773"/>
            <a:ext cx="1215480" cy="42235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9D303BD-A3C0-4FEB-A290-A1B2F0FA0D6D}"/>
              </a:ext>
            </a:extLst>
          </p:cNvPr>
          <p:cNvSpPr txBox="1"/>
          <p:nvPr/>
        </p:nvSpPr>
        <p:spPr>
          <a:xfrm>
            <a:off x="8682117" y="3255575"/>
            <a:ext cx="950921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0000FF"/>
                </a:solidFill>
              </a:rPr>
              <a:t>직원 휴게실</a:t>
            </a: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42B68DFA-9DBE-4692-9E42-683D65B37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689096" y="4598443"/>
            <a:ext cx="196111" cy="135928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61C848E-CDF8-4548-A313-32763CDF61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656615" y="3982636"/>
            <a:ext cx="619417" cy="139261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FC4F349-01FB-4737-BB97-18000143A626}"/>
              </a:ext>
            </a:extLst>
          </p:cNvPr>
          <p:cNvSpPr txBox="1"/>
          <p:nvPr/>
        </p:nvSpPr>
        <p:spPr>
          <a:xfrm>
            <a:off x="9237521" y="3908282"/>
            <a:ext cx="2767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rgbClr val="FF0000"/>
                </a:solidFill>
              </a:rPr>
              <a:t>복</a:t>
            </a:r>
            <a:endParaRPr lang="en-US" altLang="ko-KR" sz="9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900" b="1" dirty="0">
                <a:solidFill>
                  <a:srgbClr val="FF0000"/>
                </a:solidFill>
              </a:rPr>
              <a:t>도</a:t>
            </a: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3E14B57E-1EC1-4EBB-AB3B-FFFFAC46A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778116" y="3847141"/>
            <a:ext cx="295275" cy="202272"/>
          </a:xfrm>
          <a:prstGeom prst="rect">
            <a:avLst/>
          </a:prstGeom>
        </p:spPr>
      </p:pic>
      <p:sp>
        <p:nvSpPr>
          <p:cNvPr id="62" name="직사각형 61">
            <a:extLst>
              <a:ext uri="{FF2B5EF4-FFF2-40B4-BE49-F238E27FC236}">
                <a16:creationId xmlns:a16="http://schemas.microsoft.com/office/drawing/2014/main" id="{6BE21026-0A23-4D25-9980-91FC8BEA7061}"/>
              </a:ext>
            </a:extLst>
          </p:cNvPr>
          <p:cNvSpPr/>
          <p:nvPr/>
        </p:nvSpPr>
        <p:spPr>
          <a:xfrm>
            <a:off x="9895059" y="3667613"/>
            <a:ext cx="1135452" cy="16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25C3F9-0AEB-4F52-80E8-D35BC331E60C}"/>
              </a:ext>
            </a:extLst>
          </p:cNvPr>
          <p:cNvSpPr txBox="1"/>
          <p:nvPr/>
        </p:nvSpPr>
        <p:spPr>
          <a:xfrm>
            <a:off x="9803244" y="4272966"/>
            <a:ext cx="1080161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00FF"/>
                </a:solidFill>
              </a:rPr>
              <a:t>체력</a:t>
            </a:r>
            <a:endParaRPr lang="en-US" altLang="ko-KR" sz="20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2000" b="1" dirty="0" err="1">
                <a:solidFill>
                  <a:srgbClr val="0000FF"/>
                </a:solidFill>
              </a:rPr>
              <a:t>단련실</a:t>
            </a:r>
            <a:endParaRPr lang="ko-KR" altLang="en-US" sz="1200" b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A87D5AED-2B1E-42B9-B984-20ED4B0A384C}"/>
              </a:ext>
            </a:extLst>
          </p:cNvPr>
          <p:cNvCxnSpPr>
            <a:cxnSpLocks/>
          </p:cNvCxnSpPr>
          <p:nvPr/>
        </p:nvCxnSpPr>
        <p:spPr>
          <a:xfrm>
            <a:off x="8281655" y="4570464"/>
            <a:ext cx="612218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개체 18">
            <a:extLst>
              <a:ext uri="{FF2B5EF4-FFF2-40B4-BE49-F238E27FC236}">
                <a16:creationId xmlns:a16="http://schemas.microsoft.com/office/drawing/2014/main" id="{63783FC2-F882-45AC-891E-46FED85218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6806"/>
              </p:ext>
            </p:extLst>
          </p:nvPr>
        </p:nvGraphicFramePr>
        <p:xfrm>
          <a:off x="8520436" y="4321022"/>
          <a:ext cx="647793" cy="3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비트맵 이미지" r:id="rId11" imgW="533520" imgH="38160" progId="Paint.Picture">
                  <p:embed/>
                </p:oleObj>
              </mc:Choice>
              <mc:Fallback>
                <p:oleObj name="비트맵 이미지" r:id="rId11" imgW="533520" imgH="38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20436" y="4321022"/>
                        <a:ext cx="647793" cy="3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그림 22">
            <a:extLst>
              <a:ext uri="{FF2B5EF4-FFF2-40B4-BE49-F238E27FC236}">
                <a16:creationId xmlns:a16="http://schemas.microsoft.com/office/drawing/2014/main" id="{E9802F22-CF02-4253-883C-B2D747DCE3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8993775" y="4308770"/>
            <a:ext cx="640066" cy="45719"/>
          </a:xfrm>
          <a:prstGeom prst="rect">
            <a:avLst/>
          </a:prstGeom>
        </p:spPr>
      </p:pic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5A451423-B86B-4C03-A684-3A9FF22E635C}"/>
              </a:ext>
            </a:extLst>
          </p:cNvPr>
          <p:cNvCxnSpPr>
            <a:cxnSpLocks/>
          </p:cNvCxnSpPr>
          <p:nvPr/>
        </p:nvCxnSpPr>
        <p:spPr>
          <a:xfrm>
            <a:off x="8856508" y="4351305"/>
            <a:ext cx="0" cy="647463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1684423-1740-486E-A869-044276F4BD78}"/>
              </a:ext>
            </a:extLst>
          </p:cNvPr>
          <p:cNvSpPr txBox="1"/>
          <p:nvPr/>
        </p:nvSpPr>
        <p:spPr>
          <a:xfrm>
            <a:off x="8310964" y="4651925"/>
            <a:ext cx="481332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700" b="1" dirty="0">
                <a:solidFill>
                  <a:srgbClr val="0000FF"/>
                </a:solidFill>
              </a:rPr>
              <a:t>센터장</a:t>
            </a:r>
            <a:endParaRPr lang="en-US" altLang="ko-KR" sz="700" b="1" dirty="0">
              <a:solidFill>
                <a:srgbClr val="0000FF"/>
              </a:solidFill>
            </a:endParaRPr>
          </a:p>
          <a:p>
            <a:r>
              <a:rPr lang="ko-KR" altLang="en-US" sz="700" b="1" dirty="0">
                <a:solidFill>
                  <a:srgbClr val="0000FF"/>
                </a:solidFill>
              </a:rPr>
              <a:t>대기실</a:t>
            </a:r>
            <a:endParaRPr lang="ko-KR" altLang="en-US" sz="700" b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369665-37E1-455D-92A7-8A4225F05EA4}"/>
              </a:ext>
            </a:extLst>
          </p:cNvPr>
          <p:cNvSpPr txBox="1"/>
          <p:nvPr/>
        </p:nvSpPr>
        <p:spPr>
          <a:xfrm>
            <a:off x="8947056" y="4518623"/>
            <a:ext cx="63128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센터장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r>
              <a:rPr lang="ko-KR" altLang="en-US" sz="1000" b="1" dirty="0">
                <a:solidFill>
                  <a:srgbClr val="0000FF"/>
                </a:solidFill>
              </a:rPr>
              <a:t>사무실</a:t>
            </a:r>
            <a:endParaRPr lang="ko-KR" altLang="en-US" sz="1000" b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1F2994-8015-44BA-AE1A-F5D0EEB28045}"/>
              </a:ext>
            </a:extLst>
          </p:cNvPr>
          <p:cNvSpPr txBox="1"/>
          <p:nvPr/>
        </p:nvSpPr>
        <p:spPr>
          <a:xfrm>
            <a:off x="8304573" y="4390059"/>
            <a:ext cx="481332" cy="2000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700" b="1" dirty="0">
                <a:solidFill>
                  <a:srgbClr val="0000FF"/>
                </a:solidFill>
              </a:rPr>
              <a:t>샤워실</a:t>
            </a: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113C1DAC-8ED3-433A-ADA6-3A41133778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9041235" y="4387916"/>
            <a:ext cx="1140262" cy="81446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6F72C82A-82C7-4A2C-B234-B6A244DF7E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134793" y="4335780"/>
            <a:ext cx="256115" cy="149297"/>
          </a:xfrm>
          <a:prstGeom prst="rect">
            <a:avLst/>
          </a:prstGeom>
        </p:spPr>
      </p:pic>
      <p:sp>
        <p:nvSpPr>
          <p:cNvPr id="77" name="직사각형 76">
            <a:extLst>
              <a:ext uri="{FF2B5EF4-FFF2-40B4-BE49-F238E27FC236}">
                <a16:creationId xmlns:a16="http://schemas.microsoft.com/office/drawing/2014/main" id="{0D72539C-92F4-44FB-B466-818322B76AA1}"/>
              </a:ext>
            </a:extLst>
          </p:cNvPr>
          <p:cNvSpPr/>
          <p:nvPr/>
        </p:nvSpPr>
        <p:spPr>
          <a:xfrm rot="5400000">
            <a:off x="7180762" y="4806815"/>
            <a:ext cx="517771" cy="290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8F541858-344D-4193-8898-D988342C342A}"/>
              </a:ext>
            </a:extLst>
          </p:cNvPr>
          <p:cNvSpPr/>
          <p:nvPr/>
        </p:nvSpPr>
        <p:spPr>
          <a:xfrm rot="10800000">
            <a:off x="9376875" y="3759163"/>
            <a:ext cx="193676" cy="13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9EA90432-DA0D-41A1-B6BC-81E99CD081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7203737" y="4919933"/>
            <a:ext cx="772926" cy="55209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74BED0F0-C2B7-4E26-AFBF-0BD29EE036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7915055" y="4635989"/>
            <a:ext cx="640060" cy="45719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3C994E8F-67B2-4D40-9F61-D45315EFC5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7499087" y="5343042"/>
            <a:ext cx="713118" cy="50937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08FC9C1E-9E60-4A5E-94EE-536DCE867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5815" y="3520069"/>
            <a:ext cx="211102" cy="144611"/>
          </a:xfrm>
          <a:prstGeom prst="rect">
            <a:avLst/>
          </a:prstGeom>
        </p:spPr>
      </p:pic>
      <p:sp>
        <p:nvSpPr>
          <p:cNvPr id="97" name="직사각형 96">
            <a:extLst>
              <a:ext uri="{FF2B5EF4-FFF2-40B4-BE49-F238E27FC236}">
                <a16:creationId xmlns:a16="http://schemas.microsoft.com/office/drawing/2014/main" id="{CFCFC72E-2B55-4178-8A99-EF391B998A63}"/>
              </a:ext>
            </a:extLst>
          </p:cNvPr>
          <p:cNvSpPr/>
          <p:nvPr/>
        </p:nvSpPr>
        <p:spPr>
          <a:xfrm>
            <a:off x="6501892" y="3891492"/>
            <a:ext cx="706009" cy="384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>
                <a:solidFill>
                  <a:srgbClr val="FF0000"/>
                </a:solidFill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화장실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A2289F6D-355E-463E-9880-14DE039482FA}"/>
              </a:ext>
            </a:extLst>
          </p:cNvPr>
          <p:cNvSpPr/>
          <p:nvPr/>
        </p:nvSpPr>
        <p:spPr>
          <a:xfrm>
            <a:off x="6498511" y="4321550"/>
            <a:ext cx="699866" cy="4470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>
                <a:solidFill>
                  <a:srgbClr val="FF0000"/>
                </a:solidFill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대기실</a:t>
            </a:r>
          </a:p>
        </p:txBody>
      </p: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id="{BE0956F9-DF63-4455-931C-6759D7CC666E}"/>
              </a:ext>
            </a:extLst>
          </p:cNvPr>
          <p:cNvCxnSpPr>
            <a:cxnSpLocks/>
          </p:cNvCxnSpPr>
          <p:nvPr/>
        </p:nvCxnSpPr>
        <p:spPr>
          <a:xfrm>
            <a:off x="7239940" y="3895956"/>
            <a:ext cx="363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5ACE592F-C021-41A0-A609-BC8FCFB3864D}"/>
              </a:ext>
            </a:extLst>
          </p:cNvPr>
          <p:cNvCxnSpPr>
            <a:cxnSpLocks/>
          </p:cNvCxnSpPr>
          <p:nvPr/>
        </p:nvCxnSpPr>
        <p:spPr>
          <a:xfrm flipH="1">
            <a:off x="7239940" y="3895956"/>
            <a:ext cx="9022" cy="93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9965763A-F17D-4FCF-AB37-85ECFEE010E7}"/>
              </a:ext>
            </a:extLst>
          </p:cNvPr>
          <p:cNvCxnSpPr>
            <a:cxnSpLocks/>
          </p:cNvCxnSpPr>
          <p:nvPr/>
        </p:nvCxnSpPr>
        <p:spPr>
          <a:xfrm>
            <a:off x="7612644" y="3895956"/>
            <a:ext cx="0" cy="1447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017822E1-A41E-4AC4-A875-0E6C8ADE484C}"/>
              </a:ext>
            </a:extLst>
          </p:cNvPr>
          <p:cNvCxnSpPr/>
          <p:nvPr/>
        </p:nvCxnSpPr>
        <p:spPr>
          <a:xfrm>
            <a:off x="6449728" y="4830733"/>
            <a:ext cx="789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14F36B1E-EFDB-4028-A27F-099730F8E1FB}"/>
              </a:ext>
            </a:extLst>
          </p:cNvPr>
          <p:cNvCxnSpPr>
            <a:cxnSpLocks/>
          </p:cNvCxnSpPr>
          <p:nvPr/>
        </p:nvCxnSpPr>
        <p:spPr>
          <a:xfrm>
            <a:off x="6468121" y="4840258"/>
            <a:ext cx="19838" cy="726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49BBA65C-D9A8-479E-BD41-8995B5006BD0}"/>
              </a:ext>
            </a:extLst>
          </p:cNvPr>
          <p:cNvCxnSpPr>
            <a:cxnSpLocks/>
          </p:cNvCxnSpPr>
          <p:nvPr/>
        </p:nvCxnSpPr>
        <p:spPr>
          <a:xfrm>
            <a:off x="6468121" y="5566664"/>
            <a:ext cx="9786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CFF4E7F0-4EEE-4125-9B1B-EA79C0847787}"/>
              </a:ext>
            </a:extLst>
          </p:cNvPr>
          <p:cNvSpPr txBox="1"/>
          <p:nvPr/>
        </p:nvSpPr>
        <p:spPr>
          <a:xfrm>
            <a:off x="6516849" y="4869914"/>
            <a:ext cx="11584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>
                <a:solidFill>
                  <a:srgbClr val="FF0000"/>
                </a:solidFill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PTSD</a:t>
            </a:r>
            <a:r>
              <a:rPr lang="ko-KR" altLang="en-US" sz="1300" b="1" dirty="0">
                <a:solidFill>
                  <a:srgbClr val="FF0000"/>
                </a:solidFill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실</a:t>
            </a:r>
          </a:p>
        </p:txBody>
      </p: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8CE761A8-F29F-463E-AA3F-63534608AC3F}"/>
              </a:ext>
            </a:extLst>
          </p:cNvPr>
          <p:cNvCxnSpPr>
            <a:cxnSpLocks/>
          </p:cNvCxnSpPr>
          <p:nvPr/>
        </p:nvCxnSpPr>
        <p:spPr>
          <a:xfrm>
            <a:off x="7446743" y="5352968"/>
            <a:ext cx="1854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7F1A2428-6083-4D33-8C96-96A0146AB9B6}"/>
              </a:ext>
            </a:extLst>
          </p:cNvPr>
          <p:cNvCxnSpPr>
            <a:cxnSpLocks/>
          </p:cNvCxnSpPr>
          <p:nvPr/>
        </p:nvCxnSpPr>
        <p:spPr>
          <a:xfrm>
            <a:off x="7446743" y="5343042"/>
            <a:ext cx="0" cy="22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686A9380-9CFC-4962-BAA9-8725DB7FE559}"/>
              </a:ext>
            </a:extLst>
          </p:cNvPr>
          <p:cNvCxnSpPr>
            <a:cxnSpLocks/>
          </p:cNvCxnSpPr>
          <p:nvPr/>
        </p:nvCxnSpPr>
        <p:spPr>
          <a:xfrm>
            <a:off x="7280842" y="5578823"/>
            <a:ext cx="1854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0D4A3020-22A4-4E15-A99D-34352F887783}"/>
              </a:ext>
            </a:extLst>
          </p:cNvPr>
          <p:cNvSpPr/>
          <p:nvPr/>
        </p:nvSpPr>
        <p:spPr>
          <a:xfrm>
            <a:off x="2629597" y="3235933"/>
            <a:ext cx="1339502" cy="384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err="1">
                <a:solidFill>
                  <a:srgbClr val="FF0000"/>
                </a:solidFill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센터장실</a:t>
            </a:r>
            <a:endParaRPr lang="ko-KR" altLang="en-US" sz="1300" b="1" dirty="0">
              <a:solidFill>
                <a:srgbClr val="FF0000"/>
              </a:solidFill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0022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16c05727-aa75-4e4a-9b5f-8a80a1165891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tf16411250_win32</Template>
  <TotalTime>0</TotalTime>
  <Words>182</Words>
  <Application>Microsoft Office PowerPoint</Application>
  <PresentationFormat>와이드스크린</PresentationFormat>
  <Paragraphs>63</Paragraphs>
  <Slides>4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2" baseType="lpstr">
      <vt:lpstr>HY견고딕</vt:lpstr>
      <vt:lpstr>Arial</vt:lpstr>
      <vt:lpstr>Calibri</vt:lpstr>
      <vt:lpstr>Candara</vt:lpstr>
      <vt:lpstr>Corbel</vt:lpstr>
      <vt:lpstr>Times New Roman</vt:lpstr>
      <vt:lpstr>Office 테마</vt:lpstr>
      <vt:lpstr>비트맵 이미지</vt:lpstr>
      <vt:lpstr>용문119안전센터 증축(안)</vt:lpstr>
      <vt:lpstr>용문119안전센터 증축</vt:lpstr>
      <vt:lpstr>용문119안전센터 증축 배치 (안)</vt:lpstr>
      <vt:lpstr>용문119안전센터 2층 재배치(안)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2023-02-27T05:28:59Z</dcterms:created>
  <dcterms:modified xsi:type="dcterms:W3CDTF">2024-03-05T08:30:43Z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